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Lst>
  <p:notesMasterIdLst>
    <p:notesMasterId r:id="rId35"/>
  </p:notesMasterIdLst>
  <p:sldIdLst>
    <p:sldId id="326" r:id="rId4"/>
    <p:sldId id="299" r:id="rId5"/>
    <p:sldId id="327" r:id="rId6"/>
    <p:sldId id="300" r:id="rId7"/>
    <p:sldId id="301" r:id="rId8"/>
    <p:sldId id="302" r:id="rId9"/>
    <p:sldId id="303" r:id="rId10"/>
    <p:sldId id="304" r:id="rId11"/>
    <p:sldId id="305" r:id="rId12"/>
    <p:sldId id="328" r:id="rId13"/>
    <p:sldId id="306" r:id="rId14"/>
    <p:sldId id="329" r:id="rId15"/>
    <p:sldId id="307" r:id="rId16"/>
    <p:sldId id="308" r:id="rId17"/>
    <p:sldId id="331" r:id="rId18"/>
    <p:sldId id="336" r:id="rId19"/>
    <p:sldId id="330" r:id="rId20"/>
    <p:sldId id="311" r:id="rId21"/>
    <p:sldId id="332" r:id="rId22"/>
    <p:sldId id="312" r:id="rId23"/>
    <p:sldId id="337" r:id="rId24"/>
    <p:sldId id="338" r:id="rId25"/>
    <p:sldId id="339" r:id="rId26"/>
    <p:sldId id="313" r:id="rId27"/>
    <p:sldId id="333" r:id="rId28"/>
    <p:sldId id="292" r:id="rId29"/>
    <p:sldId id="334" r:id="rId30"/>
    <p:sldId id="318" r:id="rId31"/>
    <p:sldId id="319" r:id="rId32"/>
    <p:sldId id="320" r:id="rId33"/>
    <p:sldId id="335" r:id="rId3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4660"/>
  </p:normalViewPr>
  <p:slideViewPr>
    <p:cSldViewPr snapToGrid="0">
      <p:cViewPr varScale="1">
        <p:scale>
          <a:sx n="110" d="100"/>
          <a:sy n="110" d="100"/>
        </p:scale>
        <p:origin x="4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 name="Shape 15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21028998"/>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43" name="Picture 6" descr="Picture 6"/>
          <p:cNvPicPr>
            <a:picLocks noChangeAspect="1"/>
          </p:cNvPicPr>
          <p:nvPr/>
        </p:nvPicPr>
        <p:blipFill>
          <a:blip r:embed="rId2">
            <a:extLst/>
          </a:blip>
          <a:srcRect t="73151" b="21146"/>
          <a:stretch>
            <a:fillRect/>
          </a:stretch>
        </p:blipFill>
        <p:spPr>
          <a:xfrm>
            <a:off x="313765" y="6060466"/>
            <a:ext cx="11340353" cy="215155"/>
          </a:xfrm>
          <a:prstGeom prst="rect">
            <a:avLst/>
          </a:prstGeom>
          <a:ln w="12700">
            <a:miter lim="400000"/>
          </a:ln>
        </p:spPr>
      </p:pic>
      <p:sp>
        <p:nvSpPr>
          <p:cNvPr id="144" name="Rectangle 4"/>
          <p:cNvSpPr/>
          <p:nvPr/>
        </p:nvSpPr>
        <p:spPr>
          <a:xfrm>
            <a:off x="0" y="0"/>
            <a:ext cx="12192000" cy="6858000"/>
          </a:xfrm>
          <a:prstGeom prst="rect">
            <a:avLst/>
          </a:prstGeom>
          <a:solidFill>
            <a:srgbClr val="025E99"/>
          </a:solidFill>
          <a:ln w="12700">
            <a:miter lim="400000"/>
          </a:ln>
        </p:spPr>
        <p:txBody>
          <a:bodyPr lIns="45719" rIns="45719" anchor="ctr"/>
          <a:lstStyle/>
          <a:p>
            <a:pPr algn="ctr">
              <a:defRPr>
                <a:solidFill>
                  <a:srgbClr val="FFFFFF"/>
                </a:solidFill>
              </a:defRPr>
            </a:pPr>
            <a:endParaRPr/>
          </a:p>
        </p:txBody>
      </p:sp>
      <p:sp>
        <p:nvSpPr>
          <p:cNvPr id="145" name="Thank you"/>
          <p:cNvSpPr txBox="1">
            <a:spLocks noGrp="1"/>
          </p:cNvSpPr>
          <p:nvPr>
            <p:ph type="title" hasCustomPrompt="1"/>
          </p:nvPr>
        </p:nvSpPr>
        <p:spPr>
          <a:xfrm>
            <a:off x="1524000" y="1319586"/>
            <a:ext cx="9144000" cy="2387601"/>
          </a:xfrm>
          <a:prstGeom prst="rect">
            <a:avLst/>
          </a:prstGeom>
        </p:spPr>
        <p:txBody>
          <a:bodyPr anchor="b"/>
          <a:lstStyle>
            <a:lvl1pPr algn="ctr">
              <a:defRPr sz="6000">
                <a:solidFill>
                  <a:srgbClr val="FFFFFF"/>
                </a:solidFill>
              </a:defRPr>
            </a:lvl1pPr>
          </a:lstStyle>
          <a:p>
            <a:r>
              <a:t>Thank you</a:t>
            </a:r>
          </a:p>
        </p:txBody>
      </p:sp>
      <p:sp>
        <p:nvSpPr>
          <p:cNvPr id="146" name="Body Level One…"/>
          <p:cNvSpPr txBox="1">
            <a:spLocks noGrp="1"/>
          </p:cNvSpPr>
          <p:nvPr>
            <p:ph type="body" sz="quarter" idx="1" hasCustomPrompt="1"/>
          </p:nvPr>
        </p:nvSpPr>
        <p:spPr>
          <a:xfrm>
            <a:off x="1524000" y="3736513"/>
            <a:ext cx="9144000" cy="1655762"/>
          </a:xfrm>
          <a:prstGeom prst="rect">
            <a:avLst/>
          </a:prstGeom>
        </p:spPr>
        <p:txBody>
          <a:bodyPr/>
          <a:lstStyle>
            <a:lvl1pPr marL="0" indent="0" algn="ctr">
              <a:buSzTx/>
              <a:buFontTx/>
              <a:buNone/>
              <a:defRPr sz="1800">
                <a:solidFill>
                  <a:srgbClr val="FFFFFF"/>
                </a:solidFill>
              </a:defRPr>
            </a:lvl1pPr>
            <a:lvl2pPr marL="0" indent="457200" algn="ctr">
              <a:buSzTx/>
              <a:buFontTx/>
              <a:buNone/>
              <a:defRPr sz="1800">
                <a:solidFill>
                  <a:srgbClr val="FFFFFF"/>
                </a:solidFill>
              </a:defRPr>
            </a:lvl2pPr>
            <a:lvl3pPr marL="0" indent="914400" algn="ctr">
              <a:buSzTx/>
              <a:buFontTx/>
              <a:buNone/>
              <a:defRPr sz="1800">
                <a:solidFill>
                  <a:srgbClr val="FFFFFF"/>
                </a:solidFill>
              </a:defRPr>
            </a:lvl3pPr>
            <a:lvl4pPr marL="0" indent="1371600" algn="ctr">
              <a:buSzTx/>
              <a:buFontTx/>
              <a:buNone/>
              <a:defRPr sz="1800">
                <a:solidFill>
                  <a:srgbClr val="FFFFFF"/>
                </a:solidFill>
              </a:defRPr>
            </a:lvl4pPr>
            <a:lvl5pPr marL="0" indent="1828800" algn="ctr">
              <a:buSzTx/>
              <a:buFontTx/>
              <a:buNone/>
              <a:defRPr sz="1800">
                <a:solidFill>
                  <a:srgbClr val="FFFFFF"/>
                </a:solidFill>
              </a:defRPr>
            </a:lvl5pPr>
          </a:lstStyle>
          <a:p>
            <a:r>
              <a:t>Click to add social media accounts</a:t>
            </a:r>
          </a:p>
          <a:p>
            <a:pPr lvl="1"/>
            <a:endParaRPr/>
          </a:p>
          <a:p>
            <a:pPr lvl="2"/>
            <a:endParaRPr/>
          </a:p>
          <a:p>
            <a:pPr lvl="3"/>
            <a:endParaRPr/>
          </a:p>
          <a:p>
            <a:pPr lvl="4"/>
            <a:endParaRPr/>
          </a:p>
        </p:txBody>
      </p:sp>
      <p:grpSp>
        <p:nvGrpSpPr>
          <p:cNvPr id="149" name="Group 7"/>
          <p:cNvGrpSpPr/>
          <p:nvPr/>
        </p:nvGrpSpPr>
        <p:grpSpPr>
          <a:xfrm>
            <a:off x="9430873" y="0"/>
            <a:ext cx="2563906" cy="2120900"/>
            <a:chOff x="0" y="0"/>
            <a:chExt cx="2563905" cy="2120900"/>
          </a:xfrm>
        </p:grpSpPr>
        <p:pic>
          <p:nvPicPr>
            <p:cNvPr id="147" name="Picture 9" descr="Picture 9"/>
            <p:cNvPicPr>
              <a:picLocks noChangeAspect="1"/>
            </p:cNvPicPr>
            <p:nvPr/>
          </p:nvPicPr>
          <p:blipFill>
            <a:blip r:embed="rId3">
              <a:extLst/>
            </a:blip>
            <a:stretch>
              <a:fillRect/>
            </a:stretch>
          </p:blipFill>
          <p:spPr>
            <a:xfrm>
              <a:off x="373903" y="0"/>
              <a:ext cx="1816100" cy="2120900"/>
            </a:xfrm>
            <a:prstGeom prst="rect">
              <a:avLst/>
            </a:prstGeom>
            <a:ln w="12700" cap="flat">
              <a:noFill/>
              <a:miter lim="400000"/>
            </a:ln>
            <a:effectLst/>
          </p:spPr>
        </p:pic>
        <p:pic>
          <p:nvPicPr>
            <p:cNvPr id="148" name="Picture 10" descr="Picture 10"/>
            <p:cNvPicPr>
              <a:picLocks noChangeAspect="1"/>
            </p:cNvPicPr>
            <p:nvPr/>
          </p:nvPicPr>
          <p:blipFill>
            <a:blip r:embed="rId4">
              <a:extLst/>
            </a:blip>
            <a:stretch>
              <a:fillRect/>
            </a:stretch>
          </p:blipFill>
          <p:spPr>
            <a:xfrm>
              <a:off x="0" y="86747"/>
              <a:ext cx="2563906" cy="1810773"/>
            </a:xfrm>
            <a:prstGeom prst="rect">
              <a:avLst/>
            </a:prstGeom>
            <a:ln w="12700" cap="flat">
              <a:noFill/>
              <a:miter lim="400000"/>
            </a:ln>
            <a:effectLst/>
          </p:spPr>
        </p:pic>
      </p:grpSp>
      <p:pic>
        <p:nvPicPr>
          <p:cNvPr id="150" name="Picture 11" descr="Picture 11"/>
          <p:cNvPicPr>
            <a:picLocks noChangeAspect="1"/>
          </p:cNvPicPr>
          <p:nvPr/>
        </p:nvPicPr>
        <p:blipFill>
          <a:blip r:embed="rId5">
            <a:extLst/>
          </a:blip>
          <a:stretch>
            <a:fillRect/>
          </a:stretch>
        </p:blipFill>
        <p:spPr>
          <a:xfrm>
            <a:off x="10097809" y="6111687"/>
            <a:ext cx="1485901" cy="228601"/>
          </a:xfrm>
          <a:prstGeom prst="rect">
            <a:avLst/>
          </a:prstGeom>
          <a:ln w="12700">
            <a:miter lim="400000"/>
          </a:ln>
        </p:spPr>
      </p:pic>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18E2F58-AF0C-264B-AC63-D526E1D6FA32}"/>
              </a:ext>
            </a:extLst>
          </p:cNvPr>
          <p:cNvSpPr/>
          <p:nvPr/>
        </p:nvSpPr>
        <p:spPr>
          <a:xfrm>
            <a:off x="0" y="0"/>
            <a:ext cx="12192000" cy="6858000"/>
          </a:xfrm>
          <a:prstGeom prst="rect">
            <a:avLst/>
          </a:prstGeom>
          <a:solidFill>
            <a:srgbClr val="025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2" name="Title 1">
            <a:extLst>
              <a:ext uri="{FF2B5EF4-FFF2-40B4-BE49-F238E27FC236}">
                <a16:creationId xmlns="" xmlns:a16="http://schemas.microsoft.com/office/drawing/2014/main" id="{BAB1FE09-4E6B-884C-A2C1-E330AF3F5A31}"/>
              </a:ext>
            </a:extLst>
          </p:cNvPr>
          <p:cNvSpPr>
            <a:spLocks noGrp="1"/>
          </p:cNvSpPr>
          <p:nvPr>
            <p:ph type="ctrTitle"/>
          </p:nvPr>
        </p:nvSpPr>
        <p:spPr>
          <a:xfrm>
            <a:off x="1524000" y="1194083"/>
            <a:ext cx="9144000" cy="2387600"/>
          </a:xfrm>
        </p:spPr>
        <p:txBody>
          <a:bodyPr anchor="b">
            <a:normAutofit/>
          </a:bodyPr>
          <a:lstStyle>
            <a:lvl1pPr algn="ctr">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2E31A5E5-54E3-4047-B728-11F99E3F7BE7}"/>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8" name="Group 7">
            <a:extLst>
              <a:ext uri="{FF2B5EF4-FFF2-40B4-BE49-F238E27FC236}">
                <a16:creationId xmlns="" xmlns:a16="http://schemas.microsoft.com/office/drawing/2014/main" id="{48A20093-0135-3A4F-B864-CE05D30563CE}"/>
              </a:ext>
            </a:extLst>
          </p:cNvPr>
          <p:cNvGrpSpPr/>
          <p:nvPr/>
        </p:nvGrpSpPr>
        <p:grpSpPr>
          <a:xfrm>
            <a:off x="9430873" y="0"/>
            <a:ext cx="2563906" cy="2120900"/>
            <a:chOff x="9439838" y="0"/>
            <a:chExt cx="2563906" cy="2120900"/>
          </a:xfrm>
        </p:grpSpPr>
        <p:pic>
          <p:nvPicPr>
            <p:cNvPr id="11" name="Picture 10">
              <a:extLst>
                <a:ext uri="{FF2B5EF4-FFF2-40B4-BE49-F238E27FC236}">
                  <a16:creationId xmlns="" xmlns:a16="http://schemas.microsoft.com/office/drawing/2014/main" id="{9F5F0085-CC25-BD49-B035-9A6F66F5EABD}"/>
                </a:ext>
              </a:extLst>
            </p:cNvPr>
            <p:cNvPicPr>
              <a:picLocks noChangeAspect="1"/>
            </p:cNvPicPr>
            <p:nvPr userDrawn="1"/>
          </p:nvPicPr>
          <p:blipFill>
            <a:blip r:embed="rId2"/>
            <a:stretch>
              <a:fillRect/>
            </a:stretch>
          </p:blipFill>
          <p:spPr>
            <a:xfrm>
              <a:off x="9813741" y="0"/>
              <a:ext cx="1816100" cy="2120900"/>
            </a:xfrm>
            <a:prstGeom prst="rect">
              <a:avLst/>
            </a:prstGeom>
          </p:spPr>
        </p:pic>
        <p:pic>
          <p:nvPicPr>
            <p:cNvPr id="12" name="Picture 11">
              <a:extLst>
                <a:ext uri="{FF2B5EF4-FFF2-40B4-BE49-F238E27FC236}">
                  <a16:creationId xmlns="" xmlns:a16="http://schemas.microsoft.com/office/drawing/2014/main" id="{BFB47622-3D6D-DD47-A2B2-F270CFFA88EE}"/>
                </a:ext>
              </a:extLst>
            </p:cNvPr>
            <p:cNvPicPr>
              <a:picLocks noChangeAspect="1"/>
            </p:cNvPicPr>
            <p:nvPr userDrawn="1"/>
          </p:nvPicPr>
          <p:blipFill>
            <a:blip r:embed="rId3"/>
            <a:stretch>
              <a:fillRect/>
            </a:stretch>
          </p:blipFill>
          <p:spPr>
            <a:xfrm>
              <a:off x="9439838" y="86748"/>
              <a:ext cx="2563906" cy="1810771"/>
            </a:xfrm>
            <a:prstGeom prst="rect">
              <a:avLst/>
            </a:prstGeom>
          </p:spPr>
        </p:pic>
      </p:grpSp>
      <p:pic>
        <p:nvPicPr>
          <p:cNvPr id="13" name="Picture 12">
            <a:extLst>
              <a:ext uri="{FF2B5EF4-FFF2-40B4-BE49-F238E27FC236}">
                <a16:creationId xmlns="" xmlns:a16="http://schemas.microsoft.com/office/drawing/2014/main" id="{FBE82208-A59D-3440-BDC8-931813E94288}"/>
              </a:ext>
            </a:extLst>
          </p:cNvPr>
          <p:cNvPicPr>
            <a:picLocks noChangeAspect="1"/>
          </p:cNvPicPr>
          <p:nvPr/>
        </p:nvPicPr>
        <p:blipFill>
          <a:blip r:embed="rId4"/>
          <a:stretch>
            <a:fillRect/>
          </a:stretch>
        </p:blipFill>
        <p:spPr>
          <a:xfrm>
            <a:off x="10097810" y="6111687"/>
            <a:ext cx="1485900" cy="228600"/>
          </a:xfrm>
          <a:prstGeom prst="rect">
            <a:avLst/>
          </a:prstGeom>
        </p:spPr>
      </p:pic>
    </p:spTree>
    <p:extLst>
      <p:ext uri="{BB962C8B-B14F-4D97-AF65-F5344CB8AC3E}">
        <p14:creationId xmlns:p14="http://schemas.microsoft.com/office/powerpoint/2010/main" val="308619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DBA293-8AF2-8043-BD2A-6453191AE56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9236898E-096A-7646-885D-5CAAB3B05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438B79F9-3F7B-1043-9AEF-3DFDA7D03BF7}"/>
              </a:ext>
            </a:extLst>
          </p:cNvPr>
          <p:cNvSpPr>
            <a:spLocks noGrp="1"/>
          </p:cNvSpPr>
          <p:nvPr>
            <p:ph type="dt" sz="half" idx="10"/>
          </p:nvPr>
        </p:nvSpPr>
        <p:spPr/>
        <p:txBody>
          <a:bodyPr/>
          <a:lstStyle>
            <a:lvl1pPr>
              <a:defRPr/>
            </a:lvl1pPr>
          </a:lstStyle>
          <a:p>
            <a:r>
              <a:rPr lang="en-US" dirty="0"/>
              <a:t>www.everlastwellness.com</a:t>
            </a:r>
          </a:p>
        </p:txBody>
      </p:sp>
      <p:sp>
        <p:nvSpPr>
          <p:cNvPr id="5" name="Footer Placeholder 4">
            <a:extLst>
              <a:ext uri="{FF2B5EF4-FFF2-40B4-BE49-F238E27FC236}">
                <a16:creationId xmlns="" xmlns:a16="http://schemas.microsoft.com/office/drawing/2014/main" id="{B9FB7D3C-6DED-6844-830E-A60C87550801}"/>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6" name="Picture 5">
            <a:extLst>
              <a:ext uri="{FF2B5EF4-FFF2-40B4-BE49-F238E27FC236}">
                <a16:creationId xmlns="" xmlns:a16="http://schemas.microsoft.com/office/drawing/2014/main" id="{472BD04A-ABB6-0F4F-8B27-52588639A836}"/>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1605403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32E04F4-05A9-9D45-84E9-59ACBE014A9C}"/>
              </a:ext>
            </a:extLst>
          </p:cNvPr>
          <p:cNvSpPr/>
          <p:nvPr/>
        </p:nvSpPr>
        <p:spPr>
          <a:xfrm>
            <a:off x="0" y="0"/>
            <a:ext cx="12192000" cy="6858000"/>
          </a:xfrm>
          <a:prstGeom prst="rect">
            <a:avLst/>
          </a:prstGeom>
          <a:solidFill>
            <a:srgbClr val="025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2" name="Title 1">
            <a:extLst>
              <a:ext uri="{FF2B5EF4-FFF2-40B4-BE49-F238E27FC236}">
                <a16:creationId xmlns="" xmlns:a16="http://schemas.microsoft.com/office/drawing/2014/main" id="{6C4BFFEF-B326-FF43-A3C6-3DE6058DF737}"/>
              </a:ext>
            </a:extLst>
          </p:cNvPr>
          <p:cNvSpPr>
            <a:spLocks noGrp="1"/>
          </p:cNvSpPr>
          <p:nvPr>
            <p:ph type="title"/>
          </p:nvPr>
        </p:nvSpPr>
        <p:spPr>
          <a:xfrm>
            <a:off x="831850" y="1718703"/>
            <a:ext cx="10515600" cy="2852737"/>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53187AF9-E450-E64B-944F-AF69BF40C1BD}"/>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 xmlns:a16="http://schemas.microsoft.com/office/drawing/2014/main" id="{F835124F-50CB-C045-8910-F819E7A5C97D}"/>
              </a:ext>
            </a:extLst>
          </p:cNvPr>
          <p:cNvPicPr>
            <a:picLocks noChangeAspect="1"/>
          </p:cNvPicPr>
          <p:nvPr/>
        </p:nvPicPr>
        <p:blipFill>
          <a:blip r:embed="rId2"/>
          <a:stretch>
            <a:fillRect/>
          </a:stretch>
        </p:blipFill>
        <p:spPr>
          <a:xfrm>
            <a:off x="10097810" y="6111687"/>
            <a:ext cx="1485900" cy="228600"/>
          </a:xfrm>
          <a:prstGeom prst="rect">
            <a:avLst/>
          </a:prstGeom>
        </p:spPr>
      </p:pic>
      <p:grpSp>
        <p:nvGrpSpPr>
          <p:cNvPr id="10" name="Group 9">
            <a:extLst>
              <a:ext uri="{FF2B5EF4-FFF2-40B4-BE49-F238E27FC236}">
                <a16:creationId xmlns="" xmlns:a16="http://schemas.microsoft.com/office/drawing/2014/main" id="{5732FBBF-F829-9441-97F6-CBA2CD5A1D0E}"/>
              </a:ext>
            </a:extLst>
          </p:cNvPr>
          <p:cNvGrpSpPr/>
          <p:nvPr/>
        </p:nvGrpSpPr>
        <p:grpSpPr>
          <a:xfrm>
            <a:off x="9430873" y="0"/>
            <a:ext cx="2563906" cy="2120900"/>
            <a:chOff x="9439838" y="0"/>
            <a:chExt cx="2563906" cy="2120900"/>
          </a:xfrm>
        </p:grpSpPr>
        <p:pic>
          <p:nvPicPr>
            <p:cNvPr id="11" name="Picture 10">
              <a:extLst>
                <a:ext uri="{FF2B5EF4-FFF2-40B4-BE49-F238E27FC236}">
                  <a16:creationId xmlns="" xmlns:a16="http://schemas.microsoft.com/office/drawing/2014/main" id="{3F411507-6232-5E4D-B8A6-72C04344C1D6}"/>
                </a:ext>
              </a:extLst>
            </p:cNvPr>
            <p:cNvPicPr>
              <a:picLocks noChangeAspect="1"/>
            </p:cNvPicPr>
            <p:nvPr userDrawn="1"/>
          </p:nvPicPr>
          <p:blipFill>
            <a:blip r:embed="rId3"/>
            <a:stretch>
              <a:fillRect/>
            </a:stretch>
          </p:blipFill>
          <p:spPr>
            <a:xfrm>
              <a:off x="9813741" y="0"/>
              <a:ext cx="1816100" cy="2120900"/>
            </a:xfrm>
            <a:prstGeom prst="rect">
              <a:avLst/>
            </a:prstGeom>
          </p:spPr>
        </p:pic>
        <p:pic>
          <p:nvPicPr>
            <p:cNvPr id="12" name="Picture 11">
              <a:extLst>
                <a:ext uri="{FF2B5EF4-FFF2-40B4-BE49-F238E27FC236}">
                  <a16:creationId xmlns="" xmlns:a16="http://schemas.microsoft.com/office/drawing/2014/main" id="{FF910244-1BE5-FC4D-87DF-AAE4DF3EA62C}"/>
                </a:ext>
              </a:extLst>
            </p:cNvPr>
            <p:cNvPicPr>
              <a:picLocks noChangeAspect="1"/>
            </p:cNvPicPr>
            <p:nvPr userDrawn="1"/>
          </p:nvPicPr>
          <p:blipFill>
            <a:blip r:embed="rId4"/>
            <a:stretch>
              <a:fillRect/>
            </a:stretch>
          </p:blipFill>
          <p:spPr>
            <a:xfrm>
              <a:off x="9439838" y="86748"/>
              <a:ext cx="2563906" cy="1810771"/>
            </a:xfrm>
            <a:prstGeom prst="rect">
              <a:avLst/>
            </a:prstGeom>
          </p:spPr>
        </p:pic>
      </p:grpSp>
    </p:spTree>
    <p:extLst>
      <p:ext uri="{BB962C8B-B14F-4D97-AF65-F5344CB8AC3E}">
        <p14:creationId xmlns:p14="http://schemas.microsoft.com/office/powerpoint/2010/main" val="2591625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016D7A-6765-DA48-9145-611609017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758AF9A-2588-EC4E-AB98-47B2E45084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1A978E-6FEC-CC42-9736-2927E3C17D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358BC-8A9B-CC41-A9B5-CE9DE999DDBF}"/>
              </a:ext>
            </a:extLst>
          </p:cNvPr>
          <p:cNvSpPr>
            <a:spLocks noGrp="1"/>
          </p:cNvSpPr>
          <p:nvPr>
            <p:ph type="dt" sz="half" idx="10"/>
          </p:nvPr>
        </p:nvSpPr>
        <p:spPr/>
        <p:txBody>
          <a:bodyPr/>
          <a:lstStyle>
            <a:lvl1pPr>
              <a:defRPr/>
            </a:lvl1pPr>
          </a:lstStyle>
          <a:p>
            <a:r>
              <a:rPr lang="en-US" dirty="0"/>
              <a:t>www.everlastwellness.com</a:t>
            </a:r>
          </a:p>
        </p:txBody>
      </p:sp>
      <p:sp>
        <p:nvSpPr>
          <p:cNvPr id="6" name="Footer Placeholder 5">
            <a:extLst>
              <a:ext uri="{FF2B5EF4-FFF2-40B4-BE49-F238E27FC236}">
                <a16:creationId xmlns="" xmlns:a16="http://schemas.microsoft.com/office/drawing/2014/main" id="{821C7F1E-2609-B346-A50F-6BBF17BAC72D}"/>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8" name="Picture 7">
            <a:extLst>
              <a:ext uri="{FF2B5EF4-FFF2-40B4-BE49-F238E27FC236}">
                <a16:creationId xmlns="" xmlns:a16="http://schemas.microsoft.com/office/drawing/2014/main" id="{7A93D132-BA61-2B41-A975-1FCE24DF37C9}"/>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981932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BDD5DF-527E-7147-8E5C-A262B857C1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805B030-6039-5448-A1D2-DE0D5D4D44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9FB6A45-50BE-4243-8EF4-1C84F2909B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128AA8B-8160-BC49-A47D-7A4815FF2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975B0F7-DF23-BE46-89A4-97DB059951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DAFF262-8CFA-ED49-95A2-0629C14BCE62}"/>
              </a:ext>
            </a:extLst>
          </p:cNvPr>
          <p:cNvSpPr>
            <a:spLocks noGrp="1"/>
          </p:cNvSpPr>
          <p:nvPr>
            <p:ph type="dt" sz="half" idx="10"/>
          </p:nvPr>
        </p:nvSpPr>
        <p:spPr/>
        <p:txBody>
          <a:bodyPr/>
          <a:lstStyle>
            <a:lvl1pPr>
              <a:defRPr/>
            </a:lvl1pPr>
          </a:lstStyle>
          <a:p>
            <a:r>
              <a:rPr lang="en-US" dirty="0"/>
              <a:t>www.everlastwellness.com</a:t>
            </a:r>
          </a:p>
        </p:txBody>
      </p:sp>
      <p:sp>
        <p:nvSpPr>
          <p:cNvPr id="8" name="Footer Placeholder 7">
            <a:extLst>
              <a:ext uri="{FF2B5EF4-FFF2-40B4-BE49-F238E27FC236}">
                <a16:creationId xmlns="" xmlns:a16="http://schemas.microsoft.com/office/drawing/2014/main" id="{5B27314E-DA33-E746-BA37-9432B5FC545D}"/>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11" name="Picture 10">
            <a:extLst>
              <a:ext uri="{FF2B5EF4-FFF2-40B4-BE49-F238E27FC236}">
                <a16:creationId xmlns="" xmlns:a16="http://schemas.microsoft.com/office/drawing/2014/main" id="{BEB64599-6A50-1540-94CF-B3F53F41E583}"/>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44233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55147A-C3BA-F043-BF30-5AEA7E3BEF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6061030-9EDD-954F-BE6B-A286B223ADE0}"/>
              </a:ext>
            </a:extLst>
          </p:cNvPr>
          <p:cNvSpPr>
            <a:spLocks noGrp="1"/>
          </p:cNvSpPr>
          <p:nvPr>
            <p:ph type="dt" sz="half" idx="10"/>
          </p:nvPr>
        </p:nvSpPr>
        <p:spPr/>
        <p:txBody>
          <a:bodyPr/>
          <a:lstStyle>
            <a:lvl1pPr>
              <a:defRPr/>
            </a:lvl1pPr>
          </a:lstStyle>
          <a:p>
            <a:r>
              <a:rPr lang="en-US" dirty="0"/>
              <a:t>www.everlastwellness.com</a:t>
            </a:r>
          </a:p>
        </p:txBody>
      </p:sp>
      <p:sp>
        <p:nvSpPr>
          <p:cNvPr id="4" name="Footer Placeholder 3">
            <a:extLst>
              <a:ext uri="{FF2B5EF4-FFF2-40B4-BE49-F238E27FC236}">
                <a16:creationId xmlns="" xmlns:a16="http://schemas.microsoft.com/office/drawing/2014/main" id="{D0432C1B-39B3-F14E-A776-6AD4A93CB304}"/>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6" name="Picture 5">
            <a:extLst>
              <a:ext uri="{FF2B5EF4-FFF2-40B4-BE49-F238E27FC236}">
                <a16:creationId xmlns="" xmlns:a16="http://schemas.microsoft.com/office/drawing/2014/main" id="{FA617804-4656-F44A-85A2-2FC9E5A0D1BD}"/>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2278415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6A826B7-93CA-4D4B-B8B7-A05B79B508F7}"/>
              </a:ext>
            </a:extLst>
          </p:cNvPr>
          <p:cNvPicPr>
            <a:picLocks noChangeAspect="1"/>
          </p:cNvPicPr>
          <p:nvPr/>
        </p:nvPicPr>
        <p:blipFill>
          <a:blip r:embed="rId2"/>
          <a:stretch>
            <a:fillRect/>
          </a:stretch>
        </p:blipFill>
        <p:spPr>
          <a:xfrm>
            <a:off x="9430873" y="230188"/>
            <a:ext cx="2563906" cy="1810771"/>
          </a:xfrm>
          <a:prstGeom prst="rect">
            <a:avLst/>
          </a:prstGeom>
        </p:spPr>
      </p:pic>
    </p:spTree>
    <p:extLst>
      <p:ext uri="{BB962C8B-B14F-4D97-AF65-F5344CB8AC3E}">
        <p14:creationId xmlns:p14="http://schemas.microsoft.com/office/powerpoint/2010/main" val="3079341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1F5E10-97A4-564E-A227-87586B580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E83A1F5-C874-BD4C-BCAC-2CF2712ABB6C}"/>
              </a:ext>
            </a:extLst>
          </p:cNvPr>
          <p:cNvSpPr>
            <a:spLocks noGrp="1"/>
          </p:cNvSpPr>
          <p:nvPr>
            <p:ph idx="1"/>
          </p:nvPr>
        </p:nvSpPr>
        <p:spPr>
          <a:xfrm>
            <a:off x="4772025" y="989012"/>
            <a:ext cx="6067518" cy="4873625"/>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 xmlns:a16="http://schemas.microsoft.com/office/drawing/2014/main" id="{6ED99816-BB54-DF46-8232-3D01524B1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B3DDC2-2EDD-644D-82BF-F1ECC7ACEC30}"/>
              </a:ext>
            </a:extLst>
          </p:cNvPr>
          <p:cNvSpPr>
            <a:spLocks noGrp="1"/>
          </p:cNvSpPr>
          <p:nvPr>
            <p:ph type="dt" sz="half" idx="10"/>
          </p:nvPr>
        </p:nvSpPr>
        <p:spPr/>
        <p:txBody>
          <a:bodyPr/>
          <a:lstStyle>
            <a:lvl1pPr>
              <a:defRPr/>
            </a:lvl1pPr>
          </a:lstStyle>
          <a:p>
            <a:r>
              <a:rPr lang="en-US" dirty="0"/>
              <a:t>www.everlastwellness.com</a:t>
            </a:r>
          </a:p>
        </p:txBody>
      </p:sp>
      <p:sp>
        <p:nvSpPr>
          <p:cNvPr id="6" name="Footer Placeholder 5">
            <a:extLst>
              <a:ext uri="{FF2B5EF4-FFF2-40B4-BE49-F238E27FC236}">
                <a16:creationId xmlns="" xmlns:a16="http://schemas.microsoft.com/office/drawing/2014/main" id="{C0F40BEA-4F1F-0143-8946-20EBA9E7EEE9}"/>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8" name="Picture 7">
            <a:extLst>
              <a:ext uri="{FF2B5EF4-FFF2-40B4-BE49-F238E27FC236}">
                <a16:creationId xmlns="" xmlns:a16="http://schemas.microsoft.com/office/drawing/2014/main" id="{55F70B5F-D2B0-564C-B50E-3A477BD79229}"/>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3465759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6A6FF3-BE7B-D143-A0D4-BC93676CB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8A828B98-2549-B44E-877D-4DC7DB0024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 xmlns:a16="http://schemas.microsoft.com/office/drawing/2014/main" id="{C74B2E1C-CADC-1346-8B7B-C7C50D521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71D88C-0478-0540-90BE-92EF7EFB3DBD}"/>
              </a:ext>
            </a:extLst>
          </p:cNvPr>
          <p:cNvSpPr>
            <a:spLocks noGrp="1"/>
          </p:cNvSpPr>
          <p:nvPr>
            <p:ph type="dt" sz="half" idx="10"/>
          </p:nvPr>
        </p:nvSpPr>
        <p:spPr/>
        <p:txBody>
          <a:bodyPr/>
          <a:lstStyle>
            <a:lvl1pPr>
              <a:defRPr/>
            </a:lvl1pPr>
          </a:lstStyle>
          <a:p>
            <a:r>
              <a:rPr lang="en-US" dirty="0"/>
              <a:t>www.everlastwellness.com</a:t>
            </a:r>
          </a:p>
        </p:txBody>
      </p:sp>
      <p:sp>
        <p:nvSpPr>
          <p:cNvPr id="6" name="Footer Placeholder 5">
            <a:extLst>
              <a:ext uri="{FF2B5EF4-FFF2-40B4-BE49-F238E27FC236}">
                <a16:creationId xmlns="" xmlns:a16="http://schemas.microsoft.com/office/drawing/2014/main" id="{EACC8D25-CC97-AF45-8AAE-4D038FED8356}"/>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8" name="Picture 7">
            <a:extLst>
              <a:ext uri="{FF2B5EF4-FFF2-40B4-BE49-F238E27FC236}">
                <a16:creationId xmlns="" xmlns:a16="http://schemas.microsoft.com/office/drawing/2014/main" id="{7C560871-9866-0941-8869-5CCC6AC6E7C5}"/>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32284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7" name="Picture 6" descr="Picture 6"/>
          <p:cNvPicPr>
            <a:picLocks noChangeAspect="1"/>
          </p:cNvPicPr>
          <p:nvPr/>
        </p:nvPicPr>
        <p:blipFill>
          <a:blip r:embed="rId2">
            <a:extLst/>
          </a:blip>
          <a:srcRect t="73151" b="21146"/>
          <a:stretch>
            <a:fillRect/>
          </a:stretch>
        </p:blipFill>
        <p:spPr>
          <a:xfrm>
            <a:off x="313765" y="6060466"/>
            <a:ext cx="11340353" cy="215155"/>
          </a:xfrm>
          <a:prstGeom prst="rect">
            <a:avLst/>
          </a:prstGeom>
          <a:ln w="12700">
            <a:miter lim="400000"/>
          </a:ln>
        </p:spPr>
      </p:pic>
      <p:sp>
        <p:nvSpPr>
          <p:cNvPr id="38" name="Rectangle 4"/>
          <p:cNvSpPr/>
          <p:nvPr/>
        </p:nvSpPr>
        <p:spPr>
          <a:xfrm>
            <a:off x="0" y="0"/>
            <a:ext cx="12192000" cy="6858000"/>
          </a:xfrm>
          <a:prstGeom prst="rect">
            <a:avLst/>
          </a:prstGeom>
          <a:solidFill>
            <a:srgbClr val="025E99"/>
          </a:solidFill>
          <a:ln w="12700">
            <a:miter lim="400000"/>
          </a:ln>
        </p:spPr>
        <p:txBody>
          <a:bodyPr lIns="45719" rIns="45719" anchor="ctr"/>
          <a:lstStyle/>
          <a:p>
            <a:pPr algn="ctr">
              <a:defRPr>
                <a:solidFill>
                  <a:srgbClr val="FFFFFF"/>
                </a:solidFill>
              </a:defRPr>
            </a:pPr>
            <a:endParaRPr/>
          </a:p>
        </p:txBody>
      </p:sp>
      <p:sp>
        <p:nvSpPr>
          <p:cNvPr id="39" name="Title Text"/>
          <p:cNvSpPr txBox="1">
            <a:spLocks noGrp="1"/>
          </p:cNvSpPr>
          <p:nvPr>
            <p:ph type="title"/>
          </p:nvPr>
        </p:nvSpPr>
        <p:spPr>
          <a:xfrm>
            <a:off x="831850" y="1718703"/>
            <a:ext cx="10515600" cy="2852737"/>
          </a:xfrm>
          <a:prstGeom prst="rect">
            <a:avLst/>
          </a:prstGeom>
        </p:spPr>
        <p:txBody>
          <a:bodyPr anchor="b"/>
          <a:lstStyle>
            <a:lvl1pPr>
              <a:defRPr sz="4800">
                <a:solidFill>
                  <a:srgbClr val="FFFFFF"/>
                </a:solidFill>
              </a:defRPr>
            </a:lvl1pPr>
          </a:lstStyle>
          <a:p>
            <a:r>
              <a:t>Title Text</a:t>
            </a:r>
          </a:p>
        </p:txBody>
      </p:sp>
      <p:sp>
        <p:nvSpPr>
          <p:cNvPr id="4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FFFFFF"/>
                </a:solidFill>
              </a:defRPr>
            </a:lvl1pPr>
            <a:lvl2pPr marL="0" indent="457200">
              <a:buSzTx/>
              <a:buFontTx/>
              <a:buNone/>
              <a:defRPr sz="2400">
                <a:solidFill>
                  <a:srgbClr val="FFFFFF"/>
                </a:solidFill>
              </a:defRPr>
            </a:lvl2pPr>
            <a:lvl3pPr marL="0" indent="914400">
              <a:buSzTx/>
              <a:buFontTx/>
              <a:buNone/>
              <a:defRPr sz="2400">
                <a:solidFill>
                  <a:srgbClr val="FFFFFF"/>
                </a:solidFill>
              </a:defRPr>
            </a:lvl3pPr>
            <a:lvl4pPr marL="0" indent="1371600">
              <a:buSzTx/>
              <a:buFontTx/>
              <a:buNone/>
              <a:defRPr sz="2400">
                <a:solidFill>
                  <a:srgbClr val="FFFFFF"/>
                </a:solidFill>
              </a:defRPr>
            </a:lvl4pPr>
            <a:lvl5pPr marL="0" indent="1828800">
              <a:buSzTx/>
              <a:buFont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41" name="Picture 7" descr="Picture 7"/>
          <p:cNvPicPr>
            <a:picLocks noChangeAspect="1"/>
          </p:cNvPicPr>
          <p:nvPr/>
        </p:nvPicPr>
        <p:blipFill>
          <a:blip r:embed="rId3">
            <a:extLst/>
          </a:blip>
          <a:stretch>
            <a:fillRect/>
          </a:stretch>
        </p:blipFill>
        <p:spPr>
          <a:xfrm>
            <a:off x="10097809" y="6111687"/>
            <a:ext cx="1485901" cy="228601"/>
          </a:xfrm>
          <a:prstGeom prst="rect">
            <a:avLst/>
          </a:prstGeom>
          <a:ln w="12700">
            <a:miter lim="400000"/>
          </a:ln>
        </p:spPr>
      </p:pic>
      <p:grpSp>
        <p:nvGrpSpPr>
          <p:cNvPr id="44" name="Group 9"/>
          <p:cNvGrpSpPr/>
          <p:nvPr/>
        </p:nvGrpSpPr>
        <p:grpSpPr>
          <a:xfrm>
            <a:off x="9430873" y="0"/>
            <a:ext cx="2563906" cy="2120900"/>
            <a:chOff x="0" y="0"/>
            <a:chExt cx="2563905" cy="2120900"/>
          </a:xfrm>
        </p:grpSpPr>
        <p:pic>
          <p:nvPicPr>
            <p:cNvPr id="42" name="Picture 10" descr="Picture 10"/>
            <p:cNvPicPr>
              <a:picLocks noChangeAspect="1"/>
            </p:cNvPicPr>
            <p:nvPr/>
          </p:nvPicPr>
          <p:blipFill>
            <a:blip r:embed="rId4">
              <a:extLst/>
            </a:blip>
            <a:stretch>
              <a:fillRect/>
            </a:stretch>
          </p:blipFill>
          <p:spPr>
            <a:xfrm>
              <a:off x="373903" y="0"/>
              <a:ext cx="1816100" cy="2120900"/>
            </a:xfrm>
            <a:prstGeom prst="rect">
              <a:avLst/>
            </a:prstGeom>
            <a:ln w="12700" cap="flat">
              <a:noFill/>
              <a:miter lim="400000"/>
            </a:ln>
            <a:effectLst/>
          </p:spPr>
        </p:pic>
        <p:pic>
          <p:nvPicPr>
            <p:cNvPr id="43" name="Picture 11" descr="Picture 11"/>
            <p:cNvPicPr>
              <a:picLocks noChangeAspect="1"/>
            </p:cNvPicPr>
            <p:nvPr/>
          </p:nvPicPr>
          <p:blipFill>
            <a:blip r:embed="rId5">
              <a:extLst/>
            </a:blip>
            <a:stretch>
              <a:fillRect/>
            </a:stretch>
          </p:blipFill>
          <p:spPr>
            <a:xfrm>
              <a:off x="0" y="86747"/>
              <a:ext cx="2563906" cy="1810773"/>
            </a:xfrm>
            <a:prstGeom prst="rect">
              <a:avLst/>
            </a:prstGeom>
            <a:ln w="12700" cap="flat">
              <a:noFill/>
              <a:miter lim="400000"/>
            </a:ln>
            <a:effectLst/>
          </p:spPr>
        </p:pic>
      </p:gr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46A16F-F87A-6546-A94C-65DE34FCA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E3EABCF-9E58-4A4C-8062-44555E421D17}"/>
              </a:ext>
            </a:extLst>
          </p:cNvPr>
          <p:cNvSpPr>
            <a:spLocks noGrp="1"/>
          </p:cNvSpPr>
          <p:nvPr>
            <p:ph type="body" orient="vert" idx="1"/>
          </p:nvPr>
        </p:nvSpPr>
        <p:spPr/>
        <p:txBody>
          <a:bodyPr vert="eaVert"/>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1C6FBF62-590F-0F42-AAED-1B803B3DB8AE}"/>
              </a:ext>
            </a:extLst>
          </p:cNvPr>
          <p:cNvSpPr>
            <a:spLocks noGrp="1"/>
          </p:cNvSpPr>
          <p:nvPr>
            <p:ph type="dt" sz="half" idx="10"/>
          </p:nvPr>
        </p:nvSpPr>
        <p:spPr/>
        <p:txBody>
          <a:bodyPr/>
          <a:lstStyle>
            <a:lvl1pPr>
              <a:defRPr/>
            </a:lvl1pPr>
          </a:lstStyle>
          <a:p>
            <a:r>
              <a:rPr lang="en-US" dirty="0"/>
              <a:t>www.everlastwellness.com</a:t>
            </a:r>
          </a:p>
        </p:txBody>
      </p:sp>
      <p:sp>
        <p:nvSpPr>
          <p:cNvPr id="5" name="Footer Placeholder 4">
            <a:extLst>
              <a:ext uri="{FF2B5EF4-FFF2-40B4-BE49-F238E27FC236}">
                <a16:creationId xmlns="" xmlns:a16="http://schemas.microsoft.com/office/drawing/2014/main" id="{755EA0B0-21D7-9149-B8A2-C34E909B7CE5}"/>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7" name="Picture 6">
            <a:extLst>
              <a:ext uri="{FF2B5EF4-FFF2-40B4-BE49-F238E27FC236}">
                <a16:creationId xmlns="" xmlns:a16="http://schemas.microsoft.com/office/drawing/2014/main" id="{C9E570E4-6EAD-574B-92B8-9B5C24C926CC}"/>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4066148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7965E12-F1A9-F54C-94EF-55E5F3A39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322C4E-504A-B34C-AC88-0AFE6B53E4B8}"/>
              </a:ext>
            </a:extLst>
          </p:cNvPr>
          <p:cNvSpPr>
            <a:spLocks noGrp="1"/>
          </p:cNvSpPr>
          <p:nvPr>
            <p:ph type="body" orient="vert" idx="1"/>
          </p:nvPr>
        </p:nvSpPr>
        <p:spPr>
          <a:xfrm>
            <a:off x="838200" y="365125"/>
            <a:ext cx="7734300" cy="5811838"/>
          </a:xfrm>
        </p:spPr>
        <p:txBody>
          <a:bodyPr vert="eaVert"/>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23EA5A93-F235-E943-AA24-7B2E58734897}"/>
              </a:ext>
            </a:extLst>
          </p:cNvPr>
          <p:cNvSpPr>
            <a:spLocks noGrp="1"/>
          </p:cNvSpPr>
          <p:nvPr>
            <p:ph type="dt" sz="half" idx="10"/>
          </p:nvPr>
        </p:nvSpPr>
        <p:spPr/>
        <p:txBody>
          <a:bodyPr/>
          <a:lstStyle>
            <a:lvl1pPr>
              <a:defRPr/>
            </a:lvl1pPr>
          </a:lstStyle>
          <a:p>
            <a:r>
              <a:rPr lang="en-US" dirty="0"/>
              <a:t>www.everlastwellness.com</a:t>
            </a:r>
          </a:p>
        </p:txBody>
      </p:sp>
      <p:sp>
        <p:nvSpPr>
          <p:cNvPr id="5" name="Footer Placeholder 4">
            <a:extLst>
              <a:ext uri="{FF2B5EF4-FFF2-40B4-BE49-F238E27FC236}">
                <a16:creationId xmlns="" xmlns:a16="http://schemas.microsoft.com/office/drawing/2014/main" id="{DE64633C-73FB-7047-BA0A-0AA06D875210}"/>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7" name="Picture 6">
            <a:extLst>
              <a:ext uri="{FF2B5EF4-FFF2-40B4-BE49-F238E27FC236}">
                <a16:creationId xmlns="" xmlns:a16="http://schemas.microsoft.com/office/drawing/2014/main" id="{8A6B06F6-533A-004E-B9B0-3A93DF586331}"/>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1078692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55147A-C3BA-F043-BF30-5AEA7E3BEF17}"/>
              </a:ext>
            </a:extLst>
          </p:cNvPr>
          <p:cNvSpPr>
            <a:spLocks noGrp="1"/>
          </p:cNvSpPr>
          <p:nvPr>
            <p:ph type="title" hasCustomPrompt="1"/>
          </p:nvPr>
        </p:nvSpPr>
        <p:spPr/>
        <p:txBody>
          <a:bodyPr/>
          <a:lstStyle/>
          <a:p>
            <a:r>
              <a:rPr lang="en-US" dirty="0"/>
              <a:t>References</a:t>
            </a:r>
          </a:p>
        </p:txBody>
      </p:sp>
      <p:pic>
        <p:nvPicPr>
          <p:cNvPr id="4" name="Picture 3">
            <a:extLst>
              <a:ext uri="{FF2B5EF4-FFF2-40B4-BE49-F238E27FC236}">
                <a16:creationId xmlns="" xmlns:a16="http://schemas.microsoft.com/office/drawing/2014/main" id="{0BB7361C-4845-F94D-AC2E-0C387393FC89}"/>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2123447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74013DA7-ECED-054D-9197-09CC17BA8927}"/>
              </a:ext>
            </a:extLst>
          </p:cNvPr>
          <p:cNvSpPr/>
          <p:nvPr/>
        </p:nvSpPr>
        <p:spPr>
          <a:xfrm>
            <a:off x="0" y="0"/>
            <a:ext cx="12192000" cy="6858000"/>
          </a:xfrm>
          <a:prstGeom prst="rect">
            <a:avLst/>
          </a:prstGeom>
          <a:solidFill>
            <a:srgbClr val="025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2" name="Title 1">
            <a:extLst>
              <a:ext uri="{FF2B5EF4-FFF2-40B4-BE49-F238E27FC236}">
                <a16:creationId xmlns="" xmlns:a16="http://schemas.microsoft.com/office/drawing/2014/main" id="{6C4BFFEF-B326-FF43-A3C6-3DE6058DF737}"/>
              </a:ext>
            </a:extLst>
          </p:cNvPr>
          <p:cNvSpPr>
            <a:spLocks noGrp="1"/>
          </p:cNvSpPr>
          <p:nvPr>
            <p:ph type="title" hasCustomPrompt="1"/>
          </p:nvPr>
        </p:nvSpPr>
        <p:spPr>
          <a:xfrm>
            <a:off x="838200" y="886945"/>
            <a:ext cx="10515600" cy="2852737"/>
          </a:xfrm>
        </p:spPr>
        <p:txBody>
          <a:bodyPr anchor="b">
            <a:normAutofit/>
          </a:bodyPr>
          <a:lstStyle>
            <a:lvl1pPr algn="ctr">
              <a:defRPr sz="2800" b="0">
                <a:solidFill>
                  <a:schemeClr val="bg1"/>
                </a:solidFill>
                <a:effectLst/>
              </a:defRPr>
            </a:lvl1pPr>
          </a:lstStyle>
          <a:p>
            <a:r>
              <a:rPr lang="en-US" dirty="0"/>
              <a:t>Join us and see the difference </a:t>
            </a:r>
          </a:p>
        </p:txBody>
      </p:sp>
      <p:sp>
        <p:nvSpPr>
          <p:cNvPr id="3" name="Text Placeholder 2">
            <a:extLst>
              <a:ext uri="{FF2B5EF4-FFF2-40B4-BE49-F238E27FC236}">
                <a16:creationId xmlns="" xmlns:a16="http://schemas.microsoft.com/office/drawing/2014/main" id="{53187AF9-E450-E64B-944F-AF69BF40C1BD}"/>
              </a:ext>
            </a:extLst>
          </p:cNvPr>
          <p:cNvSpPr>
            <a:spLocks noGrp="1"/>
          </p:cNvSpPr>
          <p:nvPr>
            <p:ph type="body" idx="1" hasCustomPrompt="1"/>
          </p:nvPr>
        </p:nvSpPr>
        <p:spPr>
          <a:xfrm>
            <a:off x="838200" y="3748740"/>
            <a:ext cx="10515600" cy="1500187"/>
          </a:xfrm>
        </p:spPr>
        <p:txBody>
          <a:bodyPr>
            <a:normAutofit/>
          </a:bodyPr>
          <a:lstStyle>
            <a:lvl1pPr marL="0" indent="0" algn="ctr" defTabSz="914400" rtl="0" eaLnBrk="1" latinLnBrk="0" hangingPunct="1">
              <a:lnSpc>
                <a:spcPct val="90000"/>
              </a:lnSpc>
              <a:spcBef>
                <a:spcPct val="0"/>
              </a:spcBef>
              <a:buNone/>
              <a:defRPr lang="en-US" sz="3600" b="0" i="0" kern="1200" cap="none" spc="0" dirty="0">
                <a:ln w="0"/>
                <a:solidFill>
                  <a:schemeClr val="bg1"/>
                </a:solidFill>
                <a:effectLst>
                  <a:outerShdw blurRad="38100" dist="19050" dir="2700000" algn="tl" rotWithShape="0">
                    <a:schemeClr val="dk1">
                      <a:alpha val="40000"/>
                    </a:schemeClr>
                  </a:outerShdw>
                </a:effectLst>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When Science Serves Beauty</a:t>
            </a:r>
            <a:endParaRPr lang="en-US" dirty="0">
              <a:solidFill>
                <a:srgbClr val="26A84B"/>
              </a:solidFill>
            </a:endParaRPr>
          </a:p>
        </p:txBody>
      </p:sp>
      <p:grpSp>
        <p:nvGrpSpPr>
          <p:cNvPr id="12" name="Group 11">
            <a:extLst>
              <a:ext uri="{FF2B5EF4-FFF2-40B4-BE49-F238E27FC236}">
                <a16:creationId xmlns="" xmlns:a16="http://schemas.microsoft.com/office/drawing/2014/main" id="{9D13F51C-8355-C544-921C-D816F555A93E}"/>
              </a:ext>
            </a:extLst>
          </p:cNvPr>
          <p:cNvGrpSpPr/>
          <p:nvPr/>
        </p:nvGrpSpPr>
        <p:grpSpPr>
          <a:xfrm>
            <a:off x="9430873" y="0"/>
            <a:ext cx="2563906" cy="2120900"/>
            <a:chOff x="9439838" y="0"/>
            <a:chExt cx="2563906" cy="2120900"/>
          </a:xfrm>
        </p:grpSpPr>
        <p:pic>
          <p:nvPicPr>
            <p:cNvPr id="13" name="Picture 12">
              <a:extLst>
                <a:ext uri="{FF2B5EF4-FFF2-40B4-BE49-F238E27FC236}">
                  <a16:creationId xmlns="" xmlns:a16="http://schemas.microsoft.com/office/drawing/2014/main" id="{E73BE051-C890-D143-A38B-30679BB47460}"/>
                </a:ext>
              </a:extLst>
            </p:cNvPr>
            <p:cNvPicPr>
              <a:picLocks noChangeAspect="1"/>
            </p:cNvPicPr>
            <p:nvPr userDrawn="1"/>
          </p:nvPicPr>
          <p:blipFill>
            <a:blip r:embed="rId2"/>
            <a:stretch>
              <a:fillRect/>
            </a:stretch>
          </p:blipFill>
          <p:spPr>
            <a:xfrm>
              <a:off x="9813741" y="0"/>
              <a:ext cx="1816100" cy="2120900"/>
            </a:xfrm>
            <a:prstGeom prst="rect">
              <a:avLst/>
            </a:prstGeom>
          </p:spPr>
        </p:pic>
        <p:pic>
          <p:nvPicPr>
            <p:cNvPr id="14" name="Picture 13">
              <a:extLst>
                <a:ext uri="{FF2B5EF4-FFF2-40B4-BE49-F238E27FC236}">
                  <a16:creationId xmlns="" xmlns:a16="http://schemas.microsoft.com/office/drawing/2014/main" id="{3BD0A4E1-D946-F746-A45B-F60050018A66}"/>
                </a:ext>
              </a:extLst>
            </p:cNvPr>
            <p:cNvPicPr>
              <a:picLocks noChangeAspect="1"/>
            </p:cNvPicPr>
            <p:nvPr userDrawn="1"/>
          </p:nvPicPr>
          <p:blipFill>
            <a:blip r:embed="rId3"/>
            <a:stretch>
              <a:fillRect/>
            </a:stretch>
          </p:blipFill>
          <p:spPr>
            <a:xfrm>
              <a:off x="9439838" y="86748"/>
              <a:ext cx="2563906" cy="1810771"/>
            </a:xfrm>
            <a:prstGeom prst="rect">
              <a:avLst/>
            </a:prstGeom>
          </p:spPr>
        </p:pic>
      </p:grpSp>
      <p:pic>
        <p:nvPicPr>
          <p:cNvPr id="15" name="Picture 14">
            <a:extLst>
              <a:ext uri="{FF2B5EF4-FFF2-40B4-BE49-F238E27FC236}">
                <a16:creationId xmlns="" xmlns:a16="http://schemas.microsoft.com/office/drawing/2014/main" id="{BEBD8649-F9E9-ED41-98B2-09A5B893B9D6}"/>
              </a:ext>
            </a:extLst>
          </p:cNvPr>
          <p:cNvPicPr>
            <a:picLocks noChangeAspect="1"/>
          </p:cNvPicPr>
          <p:nvPr/>
        </p:nvPicPr>
        <p:blipFill>
          <a:blip r:embed="rId4"/>
          <a:stretch>
            <a:fillRect/>
          </a:stretch>
        </p:blipFill>
        <p:spPr>
          <a:xfrm>
            <a:off x="10097810" y="6111687"/>
            <a:ext cx="1485900" cy="228600"/>
          </a:xfrm>
          <a:prstGeom prst="rect">
            <a:avLst/>
          </a:prstGeom>
        </p:spPr>
      </p:pic>
    </p:spTree>
    <p:extLst>
      <p:ext uri="{BB962C8B-B14F-4D97-AF65-F5344CB8AC3E}">
        <p14:creationId xmlns:p14="http://schemas.microsoft.com/office/powerpoint/2010/main" val="1311858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5E83126-78BF-FD41-A062-3E0BB4D94493}"/>
              </a:ext>
            </a:extLst>
          </p:cNvPr>
          <p:cNvSpPr/>
          <p:nvPr/>
        </p:nvSpPr>
        <p:spPr>
          <a:xfrm>
            <a:off x="0" y="0"/>
            <a:ext cx="12192000" cy="6858000"/>
          </a:xfrm>
          <a:prstGeom prst="rect">
            <a:avLst/>
          </a:prstGeom>
          <a:solidFill>
            <a:srgbClr val="025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2" name="Title 1">
            <a:extLst>
              <a:ext uri="{FF2B5EF4-FFF2-40B4-BE49-F238E27FC236}">
                <a16:creationId xmlns="" xmlns:a16="http://schemas.microsoft.com/office/drawing/2014/main" id="{BAB1FE09-4E6B-884C-A2C1-E330AF3F5A31}"/>
              </a:ext>
            </a:extLst>
          </p:cNvPr>
          <p:cNvSpPr>
            <a:spLocks noGrp="1"/>
          </p:cNvSpPr>
          <p:nvPr>
            <p:ph type="ctrTitle" hasCustomPrompt="1"/>
          </p:nvPr>
        </p:nvSpPr>
        <p:spPr>
          <a:xfrm>
            <a:off x="1524000" y="1319587"/>
            <a:ext cx="9144000" cy="2387600"/>
          </a:xfrm>
        </p:spPr>
        <p:txBody>
          <a:bodyPr anchor="b">
            <a:normAutofit/>
          </a:bodyPr>
          <a:lstStyle>
            <a:lvl1pPr algn="ctr">
              <a:defRPr sz="6000">
                <a:solidFill>
                  <a:schemeClr val="bg1"/>
                </a:solidFill>
              </a:defRPr>
            </a:lvl1pPr>
          </a:lstStyle>
          <a:p>
            <a:r>
              <a:rPr lang="en-US" dirty="0"/>
              <a:t>Thank you</a:t>
            </a:r>
          </a:p>
        </p:txBody>
      </p:sp>
      <p:sp>
        <p:nvSpPr>
          <p:cNvPr id="3" name="Subtitle 2">
            <a:extLst>
              <a:ext uri="{FF2B5EF4-FFF2-40B4-BE49-F238E27FC236}">
                <a16:creationId xmlns="" xmlns:a16="http://schemas.microsoft.com/office/drawing/2014/main" id="{2E31A5E5-54E3-4047-B728-11F99E3F7BE7}"/>
              </a:ext>
            </a:extLst>
          </p:cNvPr>
          <p:cNvSpPr>
            <a:spLocks noGrp="1"/>
          </p:cNvSpPr>
          <p:nvPr>
            <p:ph type="subTitle" idx="1" hasCustomPrompt="1"/>
          </p:nvPr>
        </p:nvSpPr>
        <p:spPr>
          <a:xfrm>
            <a:off x="1524000" y="3736513"/>
            <a:ext cx="9144000" cy="1655762"/>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social media accounts</a:t>
            </a:r>
          </a:p>
        </p:txBody>
      </p:sp>
      <p:grpSp>
        <p:nvGrpSpPr>
          <p:cNvPr id="8" name="Group 7">
            <a:extLst>
              <a:ext uri="{FF2B5EF4-FFF2-40B4-BE49-F238E27FC236}">
                <a16:creationId xmlns="" xmlns:a16="http://schemas.microsoft.com/office/drawing/2014/main" id="{36914214-A510-B049-BA43-921B22F99039}"/>
              </a:ext>
            </a:extLst>
          </p:cNvPr>
          <p:cNvGrpSpPr/>
          <p:nvPr/>
        </p:nvGrpSpPr>
        <p:grpSpPr>
          <a:xfrm>
            <a:off x="9430873" y="0"/>
            <a:ext cx="2563906" cy="2120900"/>
            <a:chOff x="9439838" y="0"/>
            <a:chExt cx="2563906" cy="2120900"/>
          </a:xfrm>
        </p:grpSpPr>
        <p:pic>
          <p:nvPicPr>
            <p:cNvPr id="10" name="Picture 9">
              <a:extLst>
                <a:ext uri="{FF2B5EF4-FFF2-40B4-BE49-F238E27FC236}">
                  <a16:creationId xmlns="" xmlns:a16="http://schemas.microsoft.com/office/drawing/2014/main" id="{C4656B6D-CB02-764A-AC67-40A61ABD7925}"/>
                </a:ext>
              </a:extLst>
            </p:cNvPr>
            <p:cNvPicPr>
              <a:picLocks noChangeAspect="1"/>
            </p:cNvPicPr>
            <p:nvPr userDrawn="1"/>
          </p:nvPicPr>
          <p:blipFill>
            <a:blip r:embed="rId2"/>
            <a:stretch>
              <a:fillRect/>
            </a:stretch>
          </p:blipFill>
          <p:spPr>
            <a:xfrm>
              <a:off x="9813741" y="0"/>
              <a:ext cx="1816100" cy="2120900"/>
            </a:xfrm>
            <a:prstGeom prst="rect">
              <a:avLst/>
            </a:prstGeom>
          </p:spPr>
        </p:pic>
        <p:pic>
          <p:nvPicPr>
            <p:cNvPr id="11" name="Picture 10">
              <a:extLst>
                <a:ext uri="{FF2B5EF4-FFF2-40B4-BE49-F238E27FC236}">
                  <a16:creationId xmlns="" xmlns:a16="http://schemas.microsoft.com/office/drawing/2014/main" id="{6451A010-1BDC-0B47-BAF1-BE95CC03A85F}"/>
                </a:ext>
              </a:extLst>
            </p:cNvPr>
            <p:cNvPicPr>
              <a:picLocks noChangeAspect="1"/>
            </p:cNvPicPr>
            <p:nvPr userDrawn="1"/>
          </p:nvPicPr>
          <p:blipFill>
            <a:blip r:embed="rId3"/>
            <a:stretch>
              <a:fillRect/>
            </a:stretch>
          </p:blipFill>
          <p:spPr>
            <a:xfrm>
              <a:off x="9439838" y="86748"/>
              <a:ext cx="2563906" cy="1810771"/>
            </a:xfrm>
            <a:prstGeom prst="rect">
              <a:avLst/>
            </a:prstGeom>
          </p:spPr>
        </p:pic>
      </p:grpSp>
      <p:pic>
        <p:nvPicPr>
          <p:cNvPr id="12" name="Picture 11">
            <a:extLst>
              <a:ext uri="{FF2B5EF4-FFF2-40B4-BE49-F238E27FC236}">
                <a16:creationId xmlns="" xmlns:a16="http://schemas.microsoft.com/office/drawing/2014/main" id="{0274C5CE-452B-0444-BBAA-D3C4C7D15820}"/>
              </a:ext>
            </a:extLst>
          </p:cNvPr>
          <p:cNvPicPr>
            <a:picLocks noChangeAspect="1"/>
          </p:cNvPicPr>
          <p:nvPr/>
        </p:nvPicPr>
        <p:blipFill>
          <a:blip r:embed="rId4"/>
          <a:stretch>
            <a:fillRect/>
          </a:stretch>
        </p:blipFill>
        <p:spPr>
          <a:xfrm>
            <a:off x="10097810" y="6111687"/>
            <a:ext cx="1485900" cy="228600"/>
          </a:xfrm>
          <a:prstGeom prst="rect">
            <a:avLst/>
          </a:prstGeom>
        </p:spPr>
      </p:pic>
    </p:spTree>
    <p:extLst>
      <p:ext uri="{BB962C8B-B14F-4D97-AF65-F5344CB8AC3E}">
        <p14:creationId xmlns:p14="http://schemas.microsoft.com/office/powerpoint/2010/main" val="615074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18E2F58-AF0C-264B-AC63-D526E1D6FA32}"/>
              </a:ext>
            </a:extLst>
          </p:cNvPr>
          <p:cNvSpPr/>
          <p:nvPr/>
        </p:nvSpPr>
        <p:spPr>
          <a:xfrm>
            <a:off x="0" y="0"/>
            <a:ext cx="12192000" cy="6858000"/>
          </a:xfrm>
          <a:prstGeom prst="rect">
            <a:avLst/>
          </a:prstGeom>
          <a:solidFill>
            <a:srgbClr val="025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2" name="Title 1">
            <a:extLst>
              <a:ext uri="{FF2B5EF4-FFF2-40B4-BE49-F238E27FC236}">
                <a16:creationId xmlns="" xmlns:a16="http://schemas.microsoft.com/office/drawing/2014/main" id="{BAB1FE09-4E6B-884C-A2C1-E330AF3F5A31}"/>
              </a:ext>
            </a:extLst>
          </p:cNvPr>
          <p:cNvSpPr>
            <a:spLocks noGrp="1"/>
          </p:cNvSpPr>
          <p:nvPr>
            <p:ph type="ctrTitle"/>
          </p:nvPr>
        </p:nvSpPr>
        <p:spPr>
          <a:xfrm>
            <a:off x="1524000" y="1194083"/>
            <a:ext cx="9144000" cy="2387600"/>
          </a:xfrm>
        </p:spPr>
        <p:txBody>
          <a:bodyPr anchor="b">
            <a:normAutofit/>
          </a:bodyPr>
          <a:lstStyle>
            <a:lvl1pPr algn="ctr">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2E31A5E5-54E3-4047-B728-11F99E3F7BE7}"/>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8" name="Group 7">
            <a:extLst>
              <a:ext uri="{FF2B5EF4-FFF2-40B4-BE49-F238E27FC236}">
                <a16:creationId xmlns="" xmlns:a16="http://schemas.microsoft.com/office/drawing/2014/main" id="{48A20093-0135-3A4F-B864-CE05D30563CE}"/>
              </a:ext>
            </a:extLst>
          </p:cNvPr>
          <p:cNvGrpSpPr/>
          <p:nvPr/>
        </p:nvGrpSpPr>
        <p:grpSpPr>
          <a:xfrm>
            <a:off x="9430873" y="0"/>
            <a:ext cx="2563906" cy="2120900"/>
            <a:chOff x="9439838" y="0"/>
            <a:chExt cx="2563906" cy="2120900"/>
          </a:xfrm>
        </p:grpSpPr>
        <p:pic>
          <p:nvPicPr>
            <p:cNvPr id="11" name="Picture 10">
              <a:extLst>
                <a:ext uri="{FF2B5EF4-FFF2-40B4-BE49-F238E27FC236}">
                  <a16:creationId xmlns="" xmlns:a16="http://schemas.microsoft.com/office/drawing/2014/main" id="{9F5F0085-CC25-BD49-B035-9A6F66F5EABD}"/>
                </a:ext>
              </a:extLst>
            </p:cNvPr>
            <p:cNvPicPr>
              <a:picLocks noChangeAspect="1"/>
            </p:cNvPicPr>
            <p:nvPr userDrawn="1"/>
          </p:nvPicPr>
          <p:blipFill>
            <a:blip r:embed="rId2"/>
            <a:stretch>
              <a:fillRect/>
            </a:stretch>
          </p:blipFill>
          <p:spPr>
            <a:xfrm>
              <a:off x="9813741" y="0"/>
              <a:ext cx="1816100" cy="2120900"/>
            </a:xfrm>
            <a:prstGeom prst="rect">
              <a:avLst/>
            </a:prstGeom>
          </p:spPr>
        </p:pic>
        <p:pic>
          <p:nvPicPr>
            <p:cNvPr id="12" name="Picture 11">
              <a:extLst>
                <a:ext uri="{FF2B5EF4-FFF2-40B4-BE49-F238E27FC236}">
                  <a16:creationId xmlns="" xmlns:a16="http://schemas.microsoft.com/office/drawing/2014/main" id="{BFB47622-3D6D-DD47-A2B2-F270CFFA88EE}"/>
                </a:ext>
              </a:extLst>
            </p:cNvPr>
            <p:cNvPicPr>
              <a:picLocks noChangeAspect="1"/>
            </p:cNvPicPr>
            <p:nvPr userDrawn="1"/>
          </p:nvPicPr>
          <p:blipFill>
            <a:blip r:embed="rId3"/>
            <a:stretch>
              <a:fillRect/>
            </a:stretch>
          </p:blipFill>
          <p:spPr>
            <a:xfrm>
              <a:off x="9439838" y="86748"/>
              <a:ext cx="2563906" cy="1810771"/>
            </a:xfrm>
            <a:prstGeom prst="rect">
              <a:avLst/>
            </a:prstGeom>
          </p:spPr>
        </p:pic>
      </p:grpSp>
      <p:pic>
        <p:nvPicPr>
          <p:cNvPr id="13" name="Picture 12">
            <a:extLst>
              <a:ext uri="{FF2B5EF4-FFF2-40B4-BE49-F238E27FC236}">
                <a16:creationId xmlns="" xmlns:a16="http://schemas.microsoft.com/office/drawing/2014/main" id="{FBE82208-A59D-3440-BDC8-931813E94288}"/>
              </a:ext>
            </a:extLst>
          </p:cNvPr>
          <p:cNvPicPr>
            <a:picLocks noChangeAspect="1"/>
          </p:cNvPicPr>
          <p:nvPr/>
        </p:nvPicPr>
        <p:blipFill>
          <a:blip r:embed="rId4"/>
          <a:stretch>
            <a:fillRect/>
          </a:stretch>
        </p:blipFill>
        <p:spPr>
          <a:xfrm>
            <a:off x="10097810" y="6111687"/>
            <a:ext cx="1485900" cy="228600"/>
          </a:xfrm>
          <a:prstGeom prst="rect">
            <a:avLst/>
          </a:prstGeom>
        </p:spPr>
      </p:pic>
    </p:spTree>
    <p:extLst>
      <p:ext uri="{BB962C8B-B14F-4D97-AF65-F5344CB8AC3E}">
        <p14:creationId xmlns:p14="http://schemas.microsoft.com/office/powerpoint/2010/main" val="1309007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DBA293-8AF2-8043-BD2A-6453191AE56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9236898E-096A-7646-885D-5CAAB3B05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438B79F9-3F7B-1043-9AEF-3DFDA7D03BF7}"/>
              </a:ext>
            </a:extLst>
          </p:cNvPr>
          <p:cNvSpPr>
            <a:spLocks noGrp="1"/>
          </p:cNvSpPr>
          <p:nvPr>
            <p:ph type="dt" sz="half" idx="10"/>
          </p:nvPr>
        </p:nvSpPr>
        <p:spPr/>
        <p:txBody>
          <a:bodyPr/>
          <a:lstStyle>
            <a:lvl1pPr>
              <a:defRPr/>
            </a:lvl1pPr>
          </a:lstStyle>
          <a:p>
            <a:r>
              <a:rPr lang="en-US" dirty="0"/>
              <a:t>www.everlastwellness.com</a:t>
            </a:r>
          </a:p>
        </p:txBody>
      </p:sp>
      <p:sp>
        <p:nvSpPr>
          <p:cNvPr id="5" name="Footer Placeholder 4">
            <a:extLst>
              <a:ext uri="{FF2B5EF4-FFF2-40B4-BE49-F238E27FC236}">
                <a16:creationId xmlns="" xmlns:a16="http://schemas.microsoft.com/office/drawing/2014/main" id="{B9FB7D3C-6DED-6844-830E-A60C87550801}"/>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6" name="Picture 5">
            <a:extLst>
              <a:ext uri="{FF2B5EF4-FFF2-40B4-BE49-F238E27FC236}">
                <a16:creationId xmlns="" xmlns:a16="http://schemas.microsoft.com/office/drawing/2014/main" id="{472BD04A-ABB6-0F4F-8B27-52588639A836}"/>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3081958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32E04F4-05A9-9D45-84E9-59ACBE014A9C}"/>
              </a:ext>
            </a:extLst>
          </p:cNvPr>
          <p:cNvSpPr/>
          <p:nvPr/>
        </p:nvSpPr>
        <p:spPr>
          <a:xfrm>
            <a:off x="0" y="0"/>
            <a:ext cx="12192000" cy="6858000"/>
          </a:xfrm>
          <a:prstGeom prst="rect">
            <a:avLst/>
          </a:prstGeom>
          <a:solidFill>
            <a:srgbClr val="025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2" name="Title 1">
            <a:extLst>
              <a:ext uri="{FF2B5EF4-FFF2-40B4-BE49-F238E27FC236}">
                <a16:creationId xmlns="" xmlns:a16="http://schemas.microsoft.com/office/drawing/2014/main" id="{6C4BFFEF-B326-FF43-A3C6-3DE6058DF737}"/>
              </a:ext>
            </a:extLst>
          </p:cNvPr>
          <p:cNvSpPr>
            <a:spLocks noGrp="1"/>
          </p:cNvSpPr>
          <p:nvPr>
            <p:ph type="title"/>
          </p:nvPr>
        </p:nvSpPr>
        <p:spPr>
          <a:xfrm>
            <a:off x="831850" y="1718703"/>
            <a:ext cx="10515600" cy="2852737"/>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53187AF9-E450-E64B-944F-AF69BF40C1BD}"/>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 xmlns:a16="http://schemas.microsoft.com/office/drawing/2014/main" id="{F835124F-50CB-C045-8910-F819E7A5C97D}"/>
              </a:ext>
            </a:extLst>
          </p:cNvPr>
          <p:cNvPicPr>
            <a:picLocks noChangeAspect="1"/>
          </p:cNvPicPr>
          <p:nvPr/>
        </p:nvPicPr>
        <p:blipFill>
          <a:blip r:embed="rId2"/>
          <a:stretch>
            <a:fillRect/>
          </a:stretch>
        </p:blipFill>
        <p:spPr>
          <a:xfrm>
            <a:off x="10097810" y="6111687"/>
            <a:ext cx="1485900" cy="228600"/>
          </a:xfrm>
          <a:prstGeom prst="rect">
            <a:avLst/>
          </a:prstGeom>
        </p:spPr>
      </p:pic>
      <p:grpSp>
        <p:nvGrpSpPr>
          <p:cNvPr id="10" name="Group 9">
            <a:extLst>
              <a:ext uri="{FF2B5EF4-FFF2-40B4-BE49-F238E27FC236}">
                <a16:creationId xmlns="" xmlns:a16="http://schemas.microsoft.com/office/drawing/2014/main" id="{5732FBBF-F829-9441-97F6-CBA2CD5A1D0E}"/>
              </a:ext>
            </a:extLst>
          </p:cNvPr>
          <p:cNvGrpSpPr/>
          <p:nvPr/>
        </p:nvGrpSpPr>
        <p:grpSpPr>
          <a:xfrm>
            <a:off x="9430873" y="0"/>
            <a:ext cx="2563906" cy="2120900"/>
            <a:chOff x="9439838" y="0"/>
            <a:chExt cx="2563906" cy="2120900"/>
          </a:xfrm>
        </p:grpSpPr>
        <p:pic>
          <p:nvPicPr>
            <p:cNvPr id="11" name="Picture 10">
              <a:extLst>
                <a:ext uri="{FF2B5EF4-FFF2-40B4-BE49-F238E27FC236}">
                  <a16:creationId xmlns="" xmlns:a16="http://schemas.microsoft.com/office/drawing/2014/main" id="{3F411507-6232-5E4D-B8A6-72C04344C1D6}"/>
                </a:ext>
              </a:extLst>
            </p:cNvPr>
            <p:cNvPicPr>
              <a:picLocks noChangeAspect="1"/>
            </p:cNvPicPr>
            <p:nvPr userDrawn="1"/>
          </p:nvPicPr>
          <p:blipFill>
            <a:blip r:embed="rId3"/>
            <a:stretch>
              <a:fillRect/>
            </a:stretch>
          </p:blipFill>
          <p:spPr>
            <a:xfrm>
              <a:off x="9813741" y="0"/>
              <a:ext cx="1816100" cy="2120900"/>
            </a:xfrm>
            <a:prstGeom prst="rect">
              <a:avLst/>
            </a:prstGeom>
          </p:spPr>
        </p:pic>
        <p:pic>
          <p:nvPicPr>
            <p:cNvPr id="12" name="Picture 11">
              <a:extLst>
                <a:ext uri="{FF2B5EF4-FFF2-40B4-BE49-F238E27FC236}">
                  <a16:creationId xmlns="" xmlns:a16="http://schemas.microsoft.com/office/drawing/2014/main" id="{FF910244-1BE5-FC4D-87DF-AAE4DF3EA62C}"/>
                </a:ext>
              </a:extLst>
            </p:cNvPr>
            <p:cNvPicPr>
              <a:picLocks noChangeAspect="1"/>
            </p:cNvPicPr>
            <p:nvPr userDrawn="1"/>
          </p:nvPicPr>
          <p:blipFill>
            <a:blip r:embed="rId4"/>
            <a:stretch>
              <a:fillRect/>
            </a:stretch>
          </p:blipFill>
          <p:spPr>
            <a:xfrm>
              <a:off x="9439838" y="86748"/>
              <a:ext cx="2563906" cy="1810771"/>
            </a:xfrm>
            <a:prstGeom prst="rect">
              <a:avLst/>
            </a:prstGeom>
          </p:spPr>
        </p:pic>
      </p:grpSp>
    </p:spTree>
    <p:extLst>
      <p:ext uri="{BB962C8B-B14F-4D97-AF65-F5344CB8AC3E}">
        <p14:creationId xmlns:p14="http://schemas.microsoft.com/office/powerpoint/2010/main" val="938543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016D7A-6765-DA48-9145-611609017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758AF9A-2588-EC4E-AB98-47B2E45084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1A978E-6FEC-CC42-9736-2927E3C17D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E8358BC-8A9B-CC41-A9B5-CE9DE999DDBF}"/>
              </a:ext>
            </a:extLst>
          </p:cNvPr>
          <p:cNvSpPr>
            <a:spLocks noGrp="1"/>
          </p:cNvSpPr>
          <p:nvPr>
            <p:ph type="dt" sz="half" idx="10"/>
          </p:nvPr>
        </p:nvSpPr>
        <p:spPr/>
        <p:txBody>
          <a:bodyPr/>
          <a:lstStyle>
            <a:lvl1pPr>
              <a:defRPr/>
            </a:lvl1pPr>
          </a:lstStyle>
          <a:p>
            <a:r>
              <a:rPr lang="en-US" dirty="0"/>
              <a:t>www.everlastwellness.com</a:t>
            </a:r>
          </a:p>
        </p:txBody>
      </p:sp>
      <p:sp>
        <p:nvSpPr>
          <p:cNvPr id="6" name="Footer Placeholder 5">
            <a:extLst>
              <a:ext uri="{FF2B5EF4-FFF2-40B4-BE49-F238E27FC236}">
                <a16:creationId xmlns="" xmlns:a16="http://schemas.microsoft.com/office/drawing/2014/main" id="{821C7F1E-2609-B346-A50F-6BBF17BAC72D}"/>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8" name="Picture 7">
            <a:extLst>
              <a:ext uri="{FF2B5EF4-FFF2-40B4-BE49-F238E27FC236}">
                <a16:creationId xmlns="" xmlns:a16="http://schemas.microsoft.com/office/drawing/2014/main" id="{7A93D132-BA61-2B41-A975-1FCE24DF37C9}"/>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3123955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BDD5DF-527E-7147-8E5C-A262B857C1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805B030-6039-5448-A1D2-DE0D5D4D44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9FB6A45-50BE-4243-8EF4-1C84F2909B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128AA8B-8160-BC49-A47D-7A4815FF2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975B0F7-DF23-BE46-89A4-97DB059951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DAFF262-8CFA-ED49-95A2-0629C14BCE62}"/>
              </a:ext>
            </a:extLst>
          </p:cNvPr>
          <p:cNvSpPr>
            <a:spLocks noGrp="1"/>
          </p:cNvSpPr>
          <p:nvPr>
            <p:ph type="dt" sz="half" idx="10"/>
          </p:nvPr>
        </p:nvSpPr>
        <p:spPr/>
        <p:txBody>
          <a:bodyPr/>
          <a:lstStyle>
            <a:lvl1pPr>
              <a:defRPr/>
            </a:lvl1pPr>
          </a:lstStyle>
          <a:p>
            <a:r>
              <a:rPr lang="en-US" dirty="0"/>
              <a:t>www.everlastwellness.com</a:t>
            </a:r>
          </a:p>
        </p:txBody>
      </p:sp>
      <p:sp>
        <p:nvSpPr>
          <p:cNvPr id="8" name="Footer Placeholder 7">
            <a:extLst>
              <a:ext uri="{FF2B5EF4-FFF2-40B4-BE49-F238E27FC236}">
                <a16:creationId xmlns="" xmlns:a16="http://schemas.microsoft.com/office/drawing/2014/main" id="{5B27314E-DA33-E746-BA37-9432B5FC545D}"/>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11" name="Picture 10">
            <a:extLst>
              <a:ext uri="{FF2B5EF4-FFF2-40B4-BE49-F238E27FC236}">
                <a16:creationId xmlns="" xmlns:a16="http://schemas.microsoft.com/office/drawing/2014/main" id="{BEB64599-6A50-1540-94CF-B3F53F41E583}"/>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369479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63" name="Picture 6" descr="Picture 6"/>
          <p:cNvPicPr>
            <a:picLocks noChangeAspect="1"/>
          </p:cNvPicPr>
          <p:nvPr/>
        </p:nvPicPr>
        <p:blipFill>
          <a:blip r:embed="rId2">
            <a:extLst/>
          </a:blip>
          <a:srcRect t="73151" b="21146"/>
          <a:stretch>
            <a:fillRect/>
          </a:stretch>
        </p:blipFill>
        <p:spPr>
          <a:xfrm>
            <a:off x="313765" y="6060466"/>
            <a:ext cx="11340353" cy="215155"/>
          </a:xfrm>
          <a:prstGeom prst="rect">
            <a:avLst/>
          </a:prstGeom>
          <a:ln w="12700">
            <a:miter lim="400000"/>
          </a:ln>
        </p:spPr>
      </p:pic>
      <p:sp>
        <p:nvSpPr>
          <p:cNvPr id="64"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65"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6"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pic>
        <p:nvPicPr>
          <p:cNvPr id="67" name="Picture 10" descr="Picture 10"/>
          <p:cNvPicPr>
            <a:picLocks noChangeAspect="1"/>
          </p:cNvPicPr>
          <p:nvPr/>
        </p:nvPicPr>
        <p:blipFill>
          <a:blip r:embed="rId3">
            <a:extLst/>
          </a:blip>
          <a:stretch>
            <a:fillRect/>
          </a:stretch>
        </p:blipFill>
        <p:spPr>
          <a:xfrm>
            <a:off x="10192869" y="355582"/>
            <a:ext cx="1559855" cy="1101655"/>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55147A-C3BA-F043-BF30-5AEA7E3BEF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6061030-9EDD-954F-BE6B-A286B223ADE0}"/>
              </a:ext>
            </a:extLst>
          </p:cNvPr>
          <p:cNvSpPr>
            <a:spLocks noGrp="1"/>
          </p:cNvSpPr>
          <p:nvPr>
            <p:ph type="dt" sz="half" idx="10"/>
          </p:nvPr>
        </p:nvSpPr>
        <p:spPr/>
        <p:txBody>
          <a:bodyPr/>
          <a:lstStyle>
            <a:lvl1pPr>
              <a:defRPr/>
            </a:lvl1pPr>
          </a:lstStyle>
          <a:p>
            <a:r>
              <a:rPr lang="en-US" dirty="0"/>
              <a:t>www.everlastwellness.com</a:t>
            </a:r>
          </a:p>
        </p:txBody>
      </p:sp>
      <p:sp>
        <p:nvSpPr>
          <p:cNvPr id="4" name="Footer Placeholder 3">
            <a:extLst>
              <a:ext uri="{FF2B5EF4-FFF2-40B4-BE49-F238E27FC236}">
                <a16:creationId xmlns="" xmlns:a16="http://schemas.microsoft.com/office/drawing/2014/main" id="{D0432C1B-39B3-F14E-A776-6AD4A93CB304}"/>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6" name="Picture 5">
            <a:extLst>
              <a:ext uri="{FF2B5EF4-FFF2-40B4-BE49-F238E27FC236}">
                <a16:creationId xmlns="" xmlns:a16="http://schemas.microsoft.com/office/drawing/2014/main" id="{FA617804-4656-F44A-85A2-2FC9E5A0D1BD}"/>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2235997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6A826B7-93CA-4D4B-B8B7-A05B79B508F7}"/>
              </a:ext>
            </a:extLst>
          </p:cNvPr>
          <p:cNvPicPr>
            <a:picLocks noChangeAspect="1"/>
          </p:cNvPicPr>
          <p:nvPr/>
        </p:nvPicPr>
        <p:blipFill>
          <a:blip r:embed="rId2"/>
          <a:stretch>
            <a:fillRect/>
          </a:stretch>
        </p:blipFill>
        <p:spPr>
          <a:xfrm>
            <a:off x="9430873" y="230188"/>
            <a:ext cx="2563906" cy="1810771"/>
          </a:xfrm>
          <a:prstGeom prst="rect">
            <a:avLst/>
          </a:prstGeom>
        </p:spPr>
      </p:pic>
    </p:spTree>
    <p:extLst>
      <p:ext uri="{BB962C8B-B14F-4D97-AF65-F5344CB8AC3E}">
        <p14:creationId xmlns:p14="http://schemas.microsoft.com/office/powerpoint/2010/main" val="2157853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1F5E10-97A4-564E-A227-87586B580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E83A1F5-C874-BD4C-BCAC-2CF2712ABB6C}"/>
              </a:ext>
            </a:extLst>
          </p:cNvPr>
          <p:cNvSpPr>
            <a:spLocks noGrp="1"/>
          </p:cNvSpPr>
          <p:nvPr>
            <p:ph idx="1"/>
          </p:nvPr>
        </p:nvSpPr>
        <p:spPr>
          <a:xfrm>
            <a:off x="4772025" y="989012"/>
            <a:ext cx="6067518" cy="4873625"/>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 xmlns:a16="http://schemas.microsoft.com/office/drawing/2014/main" id="{6ED99816-BB54-DF46-8232-3D01524B17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B3DDC2-2EDD-644D-82BF-F1ECC7ACEC30}"/>
              </a:ext>
            </a:extLst>
          </p:cNvPr>
          <p:cNvSpPr>
            <a:spLocks noGrp="1"/>
          </p:cNvSpPr>
          <p:nvPr>
            <p:ph type="dt" sz="half" idx="10"/>
          </p:nvPr>
        </p:nvSpPr>
        <p:spPr/>
        <p:txBody>
          <a:bodyPr/>
          <a:lstStyle>
            <a:lvl1pPr>
              <a:defRPr/>
            </a:lvl1pPr>
          </a:lstStyle>
          <a:p>
            <a:r>
              <a:rPr lang="en-US" dirty="0"/>
              <a:t>www.everlastwellness.com</a:t>
            </a:r>
          </a:p>
        </p:txBody>
      </p:sp>
      <p:sp>
        <p:nvSpPr>
          <p:cNvPr id="6" name="Footer Placeholder 5">
            <a:extLst>
              <a:ext uri="{FF2B5EF4-FFF2-40B4-BE49-F238E27FC236}">
                <a16:creationId xmlns="" xmlns:a16="http://schemas.microsoft.com/office/drawing/2014/main" id="{C0F40BEA-4F1F-0143-8946-20EBA9E7EEE9}"/>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8" name="Picture 7">
            <a:extLst>
              <a:ext uri="{FF2B5EF4-FFF2-40B4-BE49-F238E27FC236}">
                <a16:creationId xmlns="" xmlns:a16="http://schemas.microsoft.com/office/drawing/2014/main" id="{55F70B5F-D2B0-564C-B50E-3A477BD79229}"/>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3190737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6A6FF3-BE7B-D143-A0D4-BC93676CB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 xmlns:a16="http://schemas.microsoft.com/office/drawing/2014/main" id="{8A828B98-2549-B44E-877D-4DC7DB0024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 xmlns:a16="http://schemas.microsoft.com/office/drawing/2014/main" id="{C74B2E1C-CADC-1346-8B7B-C7C50D521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71D88C-0478-0540-90BE-92EF7EFB3DBD}"/>
              </a:ext>
            </a:extLst>
          </p:cNvPr>
          <p:cNvSpPr>
            <a:spLocks noGrp="1"/>
          </p:cNvSpPr>
          <p:nvPr>
            <p:ph type="dt" sz="half" idx="10"/>
          </p:nvPr>
        </p:nvSpPr>
        <p:spPr/>
        <p:txBody>
          <a:bodyPr/>
          <a:lstStyle>
            <a:lvl1pPr>
              <a:defRPr/>
            </a:lvl1pPr>
          </a:lstStyle>
          <a:p>
            <a:r>
              <a:rPr lang="en-US" dirty="0"/>
              <a:t>www.everlastwellness.com</a:t>
            </a:r>
          </a:p>
        </p:txBody>
      </p:sp>
      <p:sp>
        <p:nvSpPr>
          <p:cNvPr id="6" name="Footer Placeholder 5">
            <a:extLst>
              <a:ext uri="{FF2B5EF4-FFF2-40B4-BE49-F238E27FC236}">
                <a16:creationId xmlns="" xmlns:a16="http://schemas.microsoft.com/office/drawing/2014/main" id="{EACC8D25-CC97-AF45-8AAE-4D038FED8356}"/>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8" name="Picture 7">
            <a:extLst>
              <a:ext uri="{FF2B5EF4-FFF2-40B4-BE49-F238E27FC236}">
                <a16:creationId xmlns="" xmlns:a16="http://schemas.microsoft.com/office/drawing/2014/main" id="{7C560871-9866-0941-8869-5CCC6AC6E7C5}"/>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3883737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46A16F-F87A-6546-A94C-65DE34FCA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E3EABCF-9E58-4A4C-8062-44555E421D17}"/>
              </a:ext>
            </a:extLst>
          </p:cNvPr>
          <p:cNvSpPr>
            <a:spLocks noGrp="1"/>
          </p:cNvSpPr>
          <p:nvPr>
            <p:ph type="body" orient="vert" idx="1"/>
          </p:nvPr>
        </p:nvSpPr>
        <p:spPr/>
        <p:txBody>
          <a:bodyPr vert="eaVert"/>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1C6FBF62-590F-0F42-AAED-1B803B3DB8AE}"/>
              </a:ext>
            </a:extLst>
          </p:cNvPr>
          <p:cNvSpPr>
            <a:spLocks noGrp="1"/>
          </p:cNvSpPr>
          <p:nvPr>
            <p:ph type="dt" sz="half" idx="10"/>
          </p:nvPr>
        </p:nvSpPr>
        <p:spPr/>
        <p:txBody>
          <a:bodyPr/>
          <a:lstStyle>
            <a:lvl1pPr>
              <a:defRPr/>
            </a:lvl1pPr>
          </a:lstStyle>
          <a:p>
            <a:r>
              <a:rPr lang="en-US" dirty="0"/>
              <a:t>www.everlastwellness.com</a:t>
            </a:r>
          </a:p>
        </p:txBody>
      </p:sp>
      <p:sp>
        <p:nvSpPr>
          <p:cNvPr id="5" name="Footer Placeholder 4">
            <a:extLst>
              <a:ext uri="{FF2B5EF4-FFF2-40B4-BE49-F238E27FC236}">
                <a16:creationId xmlns="" xmlns:a16="http://schemas.microsoft.com/office/drawing/2014/main" id="{755EA0B0-21D7-9149-B8A2-C34E909B7CE5}"/>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7" name="Picture 6">
            <a:extLst>
              <a:ext uri="{FF2B5EF4-FFF2-40B4-BE49-F238E27FC236}">
                <a16:creationId xmlns="" xmlns:a16="http://schemas.microsoft.com/office/drawing/2014/main" id="{C9E570E4-6EAD-574B-92B8-9B5C24C926CC}"/>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791303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7965E12-F1A9-F54C-94EF-55E5F3A39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322C4E-504A-B34C-AC88-0AFE6B53E4B8}"/>
              </a:ext>
            </a:extLst>
          </p:cNvPr>
          <p:cNvSpPr>
            <a:spLocks noGrp="1"/>
          </p:cNvSpPr>
          <p:nvPr>
            <p:ph type="body" orient="vert" idx="1"/>
          </p:nvPr>
        </p:nvSpPr>
        <p:spPr>
          <a:xfrm>
            <a:off x="838200" y="365125"/>
            <a:ext cx="7734300" cy="5811838"/>
          </a:xfrm>
        </p:spPr>
        <p:txBody>
          <a:bodyPr vert="eaVert"/>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23EA5A93-F235-E943-AA24-7B2E58734897}"/>
              </a:ext>
            </a:extLst>
          </p:cNvPr>
          <p:cNvSpPr>
            <a:spLocks noGrp="1"/>
          </p:cNvSpPr>
          <p:nvPr>
            <p:ph type="dt" sz="half" idx="10"/>
          </p:nvPr>
        </p:nvSpPr>
        <p:spPr/>
        <p:txBody>
          <a:bodyPr/>
          <a:lstStyle>
            <a:lvl1pPr>
              <a:defRPr/>
            </a:lvl1pPr>
          </a:lstStyle>
          <a:p>
            <a:r>
              <a:rPr lang="en-US" dirty="0"/>
              <a:t>www.everlastwellness.com</a:t>
            </a:r>
          </a:p>
        </p:txBody>
      </p:sp>
      <p:sp>
        <p:nvSpPr>
          <p:cNvPr id="5" name="Footer Placeholder 4">
            <a:extLst>
              <a:ext uri="{FF2B5EF4-FFF2-40B4-BE49-F238E27FC236}">
                <a16:creationId xmlns="" xmlns:a16="http://schemas.microsoft.com/office/drawing/2014/main" id="{DE64633C-73FB-7047-BA0A-0AA06D875210}"/>
              </a:ext>
            </a:extLst>
          </p:cNvPr>
          <p:cNvSpPr>
            <a:spLocks noGrp="1"/>
          </p:cNvSpPr>
          <p:nvPr>
            <p:ph type="ftr" sz="quarter" idx="11"/>
          </p:nvPr>
        </p:nvSpPr>
        <p:spPr/>
        <p:txBody>
          <a:bodyPr/>
          <a:lstStyle/>
          <a:p>
            <a:r>
              <a:rPr lang="en-US" dirty="0">
                <a:solidFill>
                  <a:prstClr val="black">
                    <a:tint val="75000"/>
                  </a:prstClr>
                </a:solidFill>
              </a:rPr>
              <a:t>References: </a:t>
            </a:r>
          </a:p>
        </p:txBody>
      </p:sp>
      <p:pic>
        <p:nvPicPr>
          <p:cNvPr id="7" name="Picture 6">
            <a:extLst>
              <a:ext uri="{FF2B5EF4-FFF2-40B4-BE49-F238E27FC236}">
                <a16:creationId xmlns="" xmlns:a16="http://schemas.microsoft.com/office/drawing/2014/main" id="{8A6B06F6-533A-004E-B9B0-3A93DF586331}"/>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2554604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55147A-C3BA-F043-BF30-5AEA7E3BEF17}"/>
              </a:ext>
            </a:extLst>
          </p:cNvPr>
          <p:cNvSpPr>
            <a:spLocks noGrp="1"/>
          </p:cNvSpPr>
          <p:nvPr>
            <p:ph type="title" hasCustomPrompt="1"/>
          </p:nvPr>
        </p:nvSpPr>
        <p:spPr/>
        <p:txBody>
          <a:bodyPr/>
          <a:lstStyle/>
          <a:p>
            <a:r>
              <a:rPr lang="en-US" dirty="0"/>
              <a:t>References</a:t>
            </a:r>
          </a:p>
        </p:txBody>
      </p:sp>
      <p:pic>
        <p:nvPicPr>
          <p:cNvPr id="4" name="Picture 3">
            <a:extLst>
              <a:ext uri="{FF2B5EF4-FFF2-40B4-BE49-F238E27FC236}">
                <a16:creationId xmlns="" xmlns:a16="http://schemas.microsoft.com/office/drawing/2014/main" id="{0BB7361C-4845-F94D-AC2E-0C387393FC89}"/>
              </a:ext>
            </a:extLst>
          </p:cNvPr>
          <p:cNvPicPr>
            <a:picLocks noChangeAspect="1"/>
          </p:cNvPicPr>
          <p:nvPr/>
        </p:nvPicPr>
        <p:blipFill>
          <a:blip r:embed="rId2"/>
          <a:stretch>
            <a:fillRect/>
          </a:stretch>
        </p:blipFill>
        <p:spPr>
          <a:xfrm>
            <a:off x="10192869" y="355583"/>
            <a:ext cx="1559854" cy="1101654"/>
          </a:xfrm>
          <a:prstGeom prst="rect">
            <a:avLst/>
          </a:prstGeom>
        </p:spPr>
      </p:pic>
    </p:spTree>
    <p:extLst>
      <p:ext uri="{BB962C8B-B14F-4D97-AF65-F5344CB8AC3E}">
        <p14:creationId xmlns:p14="http://schemas.microsoft.com/office/powerpoint/2010/main" val="475505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74013DA7-ECED-054D-9197-09CC17BA8927}"/>
              </a:ext>
            </a:extLst>
          </p:cNvPr>
          <p:cNvSpPr/>
          <p:nvPr/>
        </p:nvSpPr>
        <p:spPr>
          <a:xfrm>
            <a:off x="0" y="0"/>
            <a:ext cx="12192000" cy="6858000"/>
          </a:xfrm>
          <a:prstGeom prst="rect">
            <a:avLst/>
          </a:prstGeom>
          <a:solidFill>
            <a:srgbClr val="025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2" name="Title 1">
            <a:extLst>
              <a:ext uri="{FF2B5EF4-FFF2-40B4-BE49-F238E27FC236}">
                <a16:creationId xmlns="" xmlns:a16="http://schemas.microsoft.com/office/drawing/2014/main" id="{6C4BFFEF-B326-FF43-A3C6-3DE6058DF737}"/>
              </a:ext>
            </a:extLst>
          </p:cNvPr>
          <p:cNvSpPr>
            <a:spLocks noGrp="1"/>
          </p:cNvSpPr>
          <p:nvPr>
            <p:ph type="title" hasCustomPrompt="1"/>
          </p:nvPr>
        </p:nvSpPr>
        <p:spPr>
          <a:xfrm>
            <a:off x="838200" y="886945"/>
            <a:ext cx="10515600" cy="2852737"/>
          </a:xfrm>
        </p:spPr>
        <p:txBody>
          <a:bodyPr anchor="b">
            <a:normAutofit/>
          </a:bodyPr>
          <a:lstStyle>
            <a:lvl1pPr algn="ctr">
              <a:defRPr sz="2800" b="0">
                <a:solidFill>
                  <a:schemeClr val="bg1"/>
                </a:solidFill>
                <a:effectLst/>
              </a:defRPr>
            </a:lvl1pPr>
          </a:lstStyle>
          <a:p>
            <a:r>
              <a:rPr lang="en-US" dirty="0"/>
              <a:t>Join us and see the difference </a:t>
            </a:r>
          </a:p>
        </p:txBody>
      </p:sp>
      <p:sp>
        <p:nvSpPr>
          <p:cNvPr id="3" name="Text Placeholder 2">
            <a:extLst>
              <a:ext uri="{FF2B5EF4-FFF2-40B4-BE49-F238E27FC236}">
                <a16:creationId xmlns="" xmlns:a16="http://schemas.microsoft.com/office/drawing/2014/main" id="{53187AF9-E450-E64B-944F-AF69BF40C1BD}"/>
              </a:ext>
            </a:extLst>
          </p:cNvPr>
          <p:cNvSpPr>
            <a:spLocks noGrp="1"/>
          </p:cNvSpPr>
          <p:nvPr>
            <p:ph type="body" idx="1" hasCustomPrompt="1"/>
          </p:nvPr>
        </p:nvSpPr>
        <p:spPr>
          <a:xfrm>
            <a:off x="838200" y="3748740"/>
            <a:ext cx="10515600" cy="1500187"/>
          </a:xfrm>
        </p:spPr>
        <p:txBody>
          <a:bodyPr>
            <a:normAutofit/>
          </a:bodyPr>
          <a:lstStyle>
            <a:lvl1pPr marL="0" indent="0" algn="ctr" defTabSz="914400" rtl="0" eaLnBrk="1" latinLnBrk="0" hangingPunct="1">
              <a:lnSpc>
                <a:spcPct val="90000"/>
              </a:lnSpc>
              <a:spcBef>
                <a:spcPct val="0"/>
              </a:spcBef>
              <a:buNone/>
              <a:defRPr lang="en-US" sz="3600" b="0" i="0" kern="1200" cap="none" spc="0" dirty="0">
                <a:ln w="0"/>
                <a:solidFill>
                  <a:schemeClr val="bg1"/>
                </a:solidFill>
                <a:effectLst>
                  <a:outerShdw blurRad="38100" dist="19050" dir="2700000" algn="tl" rotWithShape="0">
                    <a:schemeClr val="dk1">
                      <a:alpha val="40000"/>
                    </a:schemeClr>
                  </a:outerShdw>
                </a:effectLst>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When Science Serves Beauty</a:t>
            </a:r>
            <a:endParaRPr lang="en-US" dirty="0">
              <a:solidFill>
                <a:srgbClr val="26A84B"/>
              </a:solidFill>
            </a:endParaRPr>
          </a:p>
        </p:txBody>
      </p:sp>
      <p:grpSp>
        <p:nvGrpSpPr>
          <p:cNvPr id="12" name="Group 11">
            <a:extLst>
              <a:ext uri="{FF2B5EF4-FFF2-40B4-BE49-F238E27FC236}">
                <a16:creationId xmlns="" xmlns:a16="http://schemas.microsoft.com/office/drawing/2014/main" id="{9D13F51C-8355-C544-921C-D816F555A93E}"/>
              </a:ext>
            </a:extLst>
          </p:cNvPr>
          <p:cNvGrpSpPr/>
          <p:nvPr/>
        </p:nvGrpSpPr>
        <p:grpSpPr>
          <a:xfrm>
            <a:off x="9430873" y="0"/>
            <a:ext cx="2563906" cy="2120900"/>
            <a:chOff x="9439838" y="0"/>
            <a:chExt cx="2563906" cy="2120900"/>
          </a:xfrm>
        </p:grpSpPr>
        <p:pic>
          <p:nvPicPr>
            <p:cNvPr id="13" name="Picture 12">
              <a:extLst>
                <a:ext uri="{FF2B5EF4-FFF2-40B4-BE49-F238E27FC236}">
                  <a16:creationId xmlns="" xmlns:a16="http://schemas.microsoft.com/office/drawing/2014/main" id="{E73BE051-C890-D143-A38B-30679BB47460}"/>
                </a:ext>
              </a:extLst>
            </p:cNvPr>
            <p:cNvPicPr>
              <a:picLocks noChangeAspect="1"/>
            </p:cNvPicPr>
            <p:nvPr userDrawn="1"/>
          </p:nvPicPr>
          <p:blipFill>
            <a:blip r:embed="rId2"/>
            <a:stretch>
              <a:fillRect/>
            </a:stretch>
          </p:blipFill>
          <p:spPr>
            <a:xfrm>
              <a:off x="9813741" y="0"/>
              <a:ext cx="1816100" cy="2120900"/>
            </a:xfrm>
            <a:prstGeom prst="rect">
              <a:avLst/>
            </a:prstGeom>
          </p:spPr>
        </p:pic>
        <p:pic>
          <p:nvPicPr>
            <p:cNvPr id="14" name="Picture 13">
              <a:extLst>
                <a:ext uri="{FF2B5EF4-FFF2-40B4-BE49-F238E27FC236}">
                  <a16:creationId xmlns="" xmlns:a16="http://schemas.microsoft.com/office/drawing/2014/main" id="{3BD0A4E1-D946-F746-A45B-F60050018A66}"/>
                </a:ext>
              </a:extLst>
            </p:cNvPr>
            <p:cNvPicPr>
              <a:picLocks noChangeAspect="1"/>
            </p:cNvPicPr>
            <p:nvPr userDrawn="1"/>
          </p:nvPicPr>
          <p:blipFill>
            <a:blip r:embed="rId3"/>
            <a:stretch>
              <a:fillRect/>
            </a:stretch>
          </p:blipFill>
          <p:spPr>
            <a:xfrm>
              <a:off x="9439838" y="86748"/>
              <a:ext cx="2563906" cy="1810771"/>
            </a:xfrm>
            <a:prstGeom prst="rect">
              <a:avLst/>
            </a:prstGeom>
          </p:spPr>
        </p:pic>
      </p:grpSp>
      <p:pic>
        <p:nvPicPr>
          <p:cNvPr id="15" name="Picture 14">
            <a:extLst>
              <a:ext uri="{FF2B5EF4-FFF2-40B4-BE49-F238E27FC236}">
                <a16:creationId xmlns="" xmlns:a16="http://schemas.microsoft.com/office/drawing/2014/main" id="{BEBD8649-F9E9-ED41-98B2-09A5B893B9D6}"/>
              </a:ext>
            </a:extLst>
          </p:cNvPr>
          <p:cNvPicPr>
            <a:picLocks noChangeAspect="1"/>
          </p:cNvPicPr>
          <p:nvPr/>
        </p:nvPicPr>
        <p:blipFill>
          <a:blip r:embed="rId4"/>
          <a:stretch>
            <a:fillRect/>
          </a:stretch>
        </p:blipFill>
        <p:spPr>
          <a:xfrm>
            <a:off x="10097810" y="6111687"/>
            <a:ext cx="1485900" cy="228600"/>
          </a:xfrm>
          <a:prstGeom prst="rect">
            <a:avLst/>
          </a:prstGeom>
        </p:spPr>
      </p:pic>
    </p:spTree>
    <p:extLst>
      <p:ext uri="{BB962C8B-B14F-4D97-AF65-F5344CB8AC3E}">
        <p14:creationId xmlns:p14="http://schemas.microsoft.com/office/powerpoint/2010/main" val="2175895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75E83126-78BF-FD41-A062-3E0BB4D94493}"/>
              </a:ext>
            </a:extLst>
          </p:cNvPr>
          <p:cNvSpPr/>
          <p:nvPr/>
        </p:nvSpPr>
        <p:spPr>
          <a:xfrm>
            <a:off x="0" y="0"/>
            <a:ext cx="12192000" cy="6858000"/>
          </a:xfrm>
          <a:prstGeom prst="rect">
            <a:avLst/>
          </a:prstGeom>
          <a:solidFill>
            <a:srgbClr val="025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2" name="Title 1">
            <a:extLst>
              <a:ext uri="{FF2B5EF4-FFF2-40B4-BE49-F238E27FC236}">
                <a16:creationId xmlns="" xmlns:a16="http://schemas.microsoft.com/office/drawing/2014/main" id="{BAB1FE09-4E6B-884C-A2C1-E330AF3F5A31}"/>
              </a:ext>
            </a:extLst>
          </p:cNvPr>
          <p:cNvSpPr>
            <a:spLocks noGrp="1"/>
          </p:cNvSpPr>
          <p:nvPr>
            <p:ph type="ctrTitle" hasCustomPrompt="1"/>
          </p:nvPr>
        </p:nvSpPr>
        <p:spPr>
          <a:xfrm>
            <a:off x="1524000" y="1319587"/>
            <a:ext cx="9144000" cy="2387600"/>
          </a:xfrm>
        </p:spPr>
        <p:txBody>
          <a:bodyPr anchor="b">
            <a:normAutofit/>
          </a:bodyPr>
          <a:lstStyle>
            <a:lvl1pPr algn="ctr">
              <a:defRPr sz="6000">
                <a:solidFill>
                  <a:schemeClr val="bg1"/>
                </a:solidFill>
              </a:defRPr>
            </a:lvl1pPr>
          </a:lstStyle>
          <a:p>
            <a:r>
              <a:rPr lang="en-US" dirty="0"/>
              <a:t>Thank you</a:t>
            </a:r>
          </a:p>
        </p:txBody>
      </p:sp>
      <p:sp>
        <p:nvSpPr>
          <p:cNvPr id="3" name="Subtitle 2">
            <a:extLst>
              <a:ext uri="{FF2B5EF4-FFF2-40B4-BE49-F238E27FC236}">
                <a16:creationId xmlns="" xmlns:a16="http://schemas.microsoft.com/office/drawing/2014/main" id="{2E31A5E5-54E3-4047-B728-11F99E3F7BE7}"/>
              </a:ext>
            </a:extLst>
          </p:cNvPr>
          <p:cNvSpPr>
            <a:spLocks noGrp="1"/>
          </p:cNvSpPr>
          <p:nvPr>
            <p:ph type="subTitle" idx="1" hasCustomPrompt="1"/>
          </p:nvPr>
        </p:nvSpPr>
        <p:spPr>
          <a:xfrm>
            <a:off x="1524000" y="3736513"/>
            <a:ext cx="9144000" cy="1655762"/>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social media accounts</a:t>
            </a:r>
          </a:p>
        </p:txBody>
      </p:sp>
      <p:grpSp>
        <p:nvGrpSpPr>
          <p:cNvPr id="8" name="Group 7">
            <a:extLst>
              <a:ext uri="{FF2B5EF4-FFF2-40B4-BE49-F238E27FC236}">
                <a16:creationId xmlns="" xmlns:a16="http://schemas.microsoft.com/office/drawing/2014/main" id="{36914214-A510-B049-BA43-921B22F99039}"/>
              </a:ext>
            </a:extLst>
          </p:cNvPr>
          <p:cNvGrpSpPr/>
          <p:nvPr/>
        </p:nvGrpSpPr>
        <p:grpSpPr>
          <a:xfrm>
            <a:off x="9430873" y="0"/>
            <a:ext cx="2563906" cy="2120900"/>
            <a:chOff x="9439838" y="0"/>
            <a:chExt cx="2563906" cy="2120900"/>
          </a:xfrm>
        </p:grpSpPr>
        <p:pic>
          <p:nvPicPr>
            <p:cNvPr id="10" name="Picture 9">
              <a:extLst>
                <a:ext uri="{FF2B5EF4-FFF2-40B4-BE49-F238E27FC236}">
                  <a16:creationId xmlns="" xmlns:a16="http://schemas.microsoft.com/office/drawing/2014/main" id="{C4656B6D-CB02-764A-AC67-40A61ABD7925}"/>
                </a:ext>
              </a:extLst>
            </p:cNvPr>
            <p:cNvPicPr>
              <a:picLocks noChangeAspect="1"/>
            </p:cNvPicPr>
            <p:nvPr userDrawn="1"/>
          </p:nvPicPr>
          <p:blipFill>
            <a:blip r:embed="rId2"/>
            <a:stretch>
              <a:fillRect/>
            </a:stretch>
          </p:blipFill>
          <p:spPr>
            <a:xfrm>
              <a:off x="9813741" y="0"/>
              <a:ext cx="1816100" cy="2120900"/>
            </a:xfrm>
            <a:prstGeom prst="rect">
              <a:avLst/>
            </a:prstGeom>
          </p:spPr>
        </p:pic>
        <p:pic>
          <p:nvPicPr>
            <p:cNvPr id="11" name="Picture 10">
              <a:extLst>
                <a:ext uri="{FF2B5EF4-FFF2-40B4-BE49-F238E27FC236}">
                  <a16:creationId xmlns="" xmlns:a16="http://schemas.microsoft.com/office/drawing/2014/main" id="{6451A010-1BDC-0B47-BAF1-BE95CC03A85F}"/>
                </a:ext>
              </a:extLst>
            </p:cNvPr>
            <p:cNvPicPr>
              <a:picLocks noChangeAspect="1"/>
            </p:cNvPicPr>
            <p:nvPr userDrawn="1"/>
          </p:nvPicPr>
          <p:blipFill>
            <a:blip r:embed="rId3"/>
            <a:stretch>
              <a:fillRect/>
            </a:stretch>
          </p:blipFill>
          <p:spPr>
            <a:xfrm>
              <a:off x="9439838" y="86748"/>
              <a:ext cx="2563906" cy="1810771"/>
            </a:xfrm>
            <a:prstGeom prst="rect">
              <a:avLst/>
            </a:prstGeom>
          </p:spPr>
        </p:pic>
      </p:grpSp>
      <p:pic>
        <p:nvPicPr>
          <p:cNvPr id="12" name="Picture 11">
            <a:extLst>
              <a:ext uri="{FF2B5EF4-FFF2-40B4-BE49-F238E27FC236}">
                <a16:creationId xmlns="" xmlns:a16="http://schemas.microsoft.com/office/drawing/2014/main" id="{0274C5CE-452B-0444-BBAA-D3C4C7D15820}"/>
              </a:ext>
            </a:extLst>
          </p:cNvPr>
          <p:cNvPicPr>
            <a:picLocks noChangeAspect="1"/>
          </p:cNvPicPr>
          <p:nvPr/>
        </p:nvPicPr>
        <p:blipFill>
          <a:blip r:embed="rId4"/>
          <a:stretch>
            <a:fillRect/>
          </a:stretch>
        </p:blipFill>
        <p:spPr>
          <a:xfrm>
            <a:off x="10097810" y="6111687"/>
            <a:ext cx="1485900" cy="228600"/>
          </a:xfrm>
          <a:prstGeom prst="rect">
            <a:avLst/>
          </a:prstGeom>
        </p:spPr>
      </p:pic>
    </p:spTree>
    <p:extLst>
      <p:ext uri="{BB962C8B-B14F-4D97-AF65-F5344CB8AC3E}">
        <p14:creationId xmlns:p14="http://schemas.microsoft.com/office/powerpoint/2010/main" val="289719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5" name="Picture 6" descr="Picture 6"/>
          <p:cNvPicPr>
            <a:picLocks noChangeAspect="1"/>
          </p:cNvPicPr>
          <p:nvPr/>
        </p:nvPicPr>
        <p:blipFill>
          <a:blip r:embed="rId2">
            <a:extLst/>
          </a:blip>
          <a:srcRect t="73151" b="21146"/>
          <a:stretch>
            <a:fillRect/>
          </a:stretch>
        </p:blipFill>
        <p:spPr>
          <a:xfrm>
            <a:off x="313765" y="6060466"/>
            <a:ext cx="11340353" cy="215155"/>
          </a:xfrm>
          <a:prstGeom prst="rect">
            <a:avLst/>
          </a:prstGeom>
          <a:ln w="12700">
            <a:miter lim="400000"/>
          </a:ln>
        </p:spPr>
      </p:pic>
      <p:sp>
        <p:nvSpPr>
          <p:cNvPr id="76" name="Title Text"/>
          <p:cNvSpPr txBox="1">
            <a:spLocks noGrp="1"/>
          </p:cNvSpPr>
          <p:nvPr>
            <p:ph type="title"/>
          </p:nvPr>
        </p:nvSpPr>
        <p:spPr>
          <a:prstGeom prst="rect">
            <a:avLst/>
          </a:prstGeom>
        </p:spPr>
        <p:txBody>
          <a:bodyPr/>
          <a:lstStyle/>
          <a:p>
            <a:r>
              <a:t>Title Text</a:t>
            </a:r>
          </a:p>
        </p:txBody>
      </p:sp>
      <p:pic>
        <p:nvPicPr>
          <p:cNvPr id="77" name="Picture 5" descr="Picture 5"/>
          <p:cNvPicPr>
            <a:picLocks noChangeAspect="1"/>
          </p:cNvPicPr>
          <p:nvPr/>
        </p:nvPicPr>
        <p:blipFill>
          <a:blip r:embed="rId3">
            <a:extLst/>
          </a:blip>
          <a:stretch>
            <a:fillRect/>
          </a:stretch>
        </p:blipFill>
        <p:spPr>
          <a:xfrm>
            <a:off x="10192869" y="355582"/>
            <a:ext cx="1559855" cy="1101655"/>
          </a:xfrm>
          <a:prstGeom prst="rect">
            <a:avLst/>
          </a:prstGeom>
          <a:ln w="12700">
            <a:miter lim="400000"/>
          </a:ln>
        </p:spPr>
      </p:pic>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5" name="Picture 6" descr="Picture 6"/>
          <p:cNvPicPr>
            <a:picLocks noChangeAspect="1"/>
          </p:cNvPicPr>
          <p:nvPr/>
        </p:nvPicPr>
        <p:blipFill>
          <a:blip r:embed="rId2">
            <a:extLst/>
          </a:blip>
          <a:srcRect t="73151" b="21146"/>
          <a:stretch>
            <a:fillRect/>
          </a:stretch>
        </p:blipFill>
        <p:spPr>
          <a:xfrm>
            <a:off x="313765" y="6060466"/>
            <a:ext cx="11340353" cy="215155"/>
          </a:xfrm>
          <a:prstGeom prst="rect">
            <a:avLst/>
          </a:prstGeom>
          <a:ln w="12700">
            <a:miter lim="400000"/>
          </a:ln>
        </p:spPr>
      </p:pic>
      <p:pic>
        <p:nvPicPr>
          <p:cNvPr id="86" name="Picture 3" descr="Picture 3"/>
          <p:cNvPicPr>
            <a:picLocks noChangeAspect="1"/>
          </p:cNvPicPr>
          <p:nvPr/>
        </p:nvPicPr>
        <p:blipFill>
          <a:blip r:embed="rId3">
            <a:extLst/>
          </a:blip>
          <a:stretch>
            <a:fillRect/>
          </a:stretch>
        </p:blipFill>
        <p:spPr>
          <a:xfrm>
            <a:off x="9430873" y="230188"/>
            <a:ext cx="2563907" cy="1810772"/>
          </a:xfrm>
          <a:prstGeom prst="rect">
            <a:avLst/>
          </a:prstGeom>
          <a:ln w="12700">
            <a:miter lim="400000"/>
          </a:ln>
        </p:spPr>
      </p:pic>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94" name="Picture 6" descr="Picture 6"/>
          <p:cNvPicPr>
            <a:picLocks noChangeAspect="1"/>
          </p:cNvPicPr>
          <p:nvPr/>
        </p:nvPicPr>
        <p:blipFill>
          <a:blip r:embed="rId2">
            <a:extLst/>
          </a:blip>
          <a:srcRect t="73151" b="21146"/>
          <a:stretch>
            <a:fillRect/>
          </a:stretch>
        </p:blipFill>
        <p:spPr>
          <a:xfrm>
            <a:off x="313765" y="6060466"/>
            <a:ext cx="11340353" cy="215155"/>
          </a:xfrm>
          <a:prstGeom prst="rect">
            <a:avLst/>
          </a:prstGeom>
          <a:ln w="12700">
            <a:miter lim="400000"/>
          </a:ln>
        </p:spPr>
      </p:pic>
      <p:sp>
        <p:nvSpPr>
          <p:cNvPr id="9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6" name="Body Level One…"/>
          <p:cNvSpPr txBox="1">
            <a:spLocks noGrp="1"/>
          </p:cNvSpPr>
          <p:nvPr>
            <p:ph type="body" sz="half" idx="1"/>
          </p:nvPr>
        </p:nvSpPr>
        <p:spPr>
          <a:xfrm>
            <a:off x="4772025" y="989012"/>
            <a:ext cx="6067519" cy="4873626"/>
          </a:xfrm>
          <a:prstGeom prst="rect">
            <a:avLst/>
          </a:prstGeom>
        </p:spPr>
        <p:txBody>
          <a:bodyPr/>
          <a:lstStyle>
            <a:lvl2pPr marL="685800" indent="-228600"/>
            <a:lvl3pPr marL="1181100" indent="-266700"/>
            <a:lvl4pPr marL="1691639" indent="-320039"/>
            <a:lvl5pPr marL="2148839" indent="-320039"/>
          </a:lstStyle>
          <a:p>
            <a:r>
              <a:t>Body Level One</a:t>
            </a:r>
          </a:p>
          <a:p>
            <a:pPr lvl="1"/>
            <a:r>
              <a:t>Body Level Two</a:t>
            </a:r>
          </a:p>
          <a:p>
            <a:pPr lvl="2"/>
            <a:r>
              <a:t>Body Level Three</a:t>
            </a:r>
          </a:p>
          <a:p>
            <a:pPr lvl="3"/>
            <a:r>
              <a:t>Body Level Four</a:t>
            </a:r>
          </a:p>
          <a:p>
            <a:pPr lvl="4"/>
            <a:r>
              <a:t>Body Level Five</a:t>
            </a:r>
          </a:p>
        </p:txBody>
      </p:sp>
      <p:sp>
        <p:nvSpPr>
          <p:cNvPr id="97"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pic>
        <p:nvPicPr>
          <p:cNvPr id="98" name="Picture 7" descr="Picture 7"/>
          <p:cNvPicPr>
            <a:picLocks noChangeAspect="1"/>
          </p:cNvPicPr>
          <p:nvPr/>
        </p:nvPicPr>
        <p:blipFill>
          <a:blip r:embed="rId3">
            <a:extLst/>
          </a:blip>
          <a:stretch>
            <a:fillRect/>
          </a:stretch>
        </p:blipFill>
        <p:spPr>
          <a:xfrm>
            <a:off x="10192869" y="355582"/>
            <a:ext cx="1559855" cy="1101655"/>
          </a:xfrm>
          <a:prstGeom prst="rect">
            <a:avLst/>
          </a:prstGeom>
          <a:ln w="12700">
            <a:miter lim="400000"/>
          </a:ln>
        </p:spPr>
      </p:pic>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106" name="Picture 6" descr="Picture 6"/>
          <p:cNvPicPr>
            <a:picLocks noChangeAspect="1"/>
          </p:cNvPicPr>
          <p:nvPr/>
        </p:nvPicPr>
        <p:blipFill>
          <a:blip r:embed="rId2">
            <a:extLst/>
          </a:blip>
          <a:srcRect t="73151" b="21146"/>
          <a:stretch>
            <a:fillRect/>
          </a:stretch>
        </p:blipFill>
        <p:spPr>
          <a:xfrm>
            <a:off x="313765" y="6060466"/>
            <a:ext cx="11340353" cy="215155"/>
          </a:xfrm>
          <a:prstGeom prst="rect">
            <a:avLst/>
          </a:prstGeom>
          <a:ln w="12700">
            <a:miter lim="400000"/>
          </a:ln>
        </p:spPr>
      </p:pic>
      <p:sp>
        <p:nvSpPr>
          <p:cNvPr id="107"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108"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pic>
        <p:nvPicPr>
          <p:cNvPr id="110" name="Picture 7" descr="Picture 7"/>
          <p:cNvPicPr>
            <a:picLocks noChangeAspect="1"/>
          </p:cNvPicPr>
          <p:nvPr/>
        </p:nvPicPr>
        <p:blipFill>
          <a:blip r:embed="rId3">
            <a:extLst/>
          </a:blip>
          <a:stretch>
            <a:fillRect/>
          </a:stretch>
        </p:blipFill>
        <p:spPr>
          <a:xfrm>
            <a:off x="10192869" y="355582"/>
            <a:ext cx="1559855" cy="1101655"/>
          </a:xfrm>
          <a:prstGeom prst="rect">
            <a:avLst/>
          </a:prstGeom>
          <a:ln w="12700">
            <a:miter lim="400000"/>
          </a:ln>
        </p:spPr>
      </p:pic>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pic>
        <p:nvPicPr>
          <p:cNvPr id="118" name="Picture 6" descr="Picture 6"/>
          <p:cNvPicPr>
            <a:picLocks noChangeAspect="1"/>
          </p:cNvPicPr>
          <p:nvPr/>
        </p:nvPicPr>
        <p:blipFill>
          <a:blip r:embed="rId2">
            <a:extLst/>
          </a:blip>
          <a:srcRect t="73151" b="21146"/>
          <a:stretch>
            <a:fillRect/>
          </a:stretch>
        </p:blipFill>
        <p:spPr>
          <a:xfrm>
            <a:off x="313765" y="6060466"/>
            <a:ext cx="11340353" cy="215155"/>
          </a:xfrm>
          <a:prstGeom prst="rect">
            <a:avLst/>
          </a:prstGeom>
          <a:ln w="12700">
            <a:miter lim="400000"/>
          </a:ln>
        </p:spPr>
      </p:pic>
      <p:sp>
        <p:nvSpPr>
          <p:cNvPr id="119" name="References"/>
          <p:cNvSpPr txBox="1">
            <a:spLocks noGrp="1"/>
          </p:cNvSpPr>
          <p:nvPr>
            <p:ph type="title" hasCustomPrompt="1"/>
          </p:nvPr>
        </p:nvSpPr>
        <p:spPr>
          <a:prstGeom prst="rect">
            <a:avLst/>
          </a:prstGeom>
        </p:spPr>
        <p:txBody>
          <a:bodyPr/>
          <a:lstStyle/>
          <a:p>
            <a:r>
              <a:t>References</a:t>
            </a:r>
          </a:p>
        </p:txBody>
      </p:sp>
      <p:pic>
        <p:nvPicPr>
          <p:cNvPr id="120" name="Picture 3" descr="Picture 3"/>
          <p:cNvPicPr>
            <a:picLocks noChangeAspect="1"/>
          </p:cNvPicPr>
          <p:nvPr/>
        </p:nvPicPr>
        <p:blipFill>
          <a:blip r:embed="rId3">
            <a:extLst/>
          </a:blip>
          <a:stretch>
            <a:fillRect/>
          </a:stretch>
        </p:blipFill>
        <p:spPr>
          <a:xfrm>
            <a:off x="10192869" y="355582"/>
            <a:ext cx="1559855" cy="1101655"/>
          </a:xfrm>
          <a:prstGeom prst="rect">
            <a:avLst/>
          </a:prstGeom>
          <a:ln w="12700">
            <a:miter lim="400000"/>
          </a:ln>
        </p:spPr>
      </p:pic>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128" name="Picture 6" descr="Picture 6"/>
          <p:cNvPicPr>
            <a:picLocks noChangeAspect="1"/>
          </p:cNvPicPr>
          <p:nvPr/>
        </p:nvPicPr>
        <p:blipFill>
          <a:blip r:embed="rId2">
            <a:extLst/>
          </a:blip>
          <a:srcRect t="73151" b="21146"/>
          <a:stretch>
            <a:fillRect/>
          </a:stretch>
        </p:blipFill>
        <p:spPr>
          <a:xfrm>
            <a:off x="313765" y="6060466"/>
            <a:ext cx="11340353" cy="215155"/>
          </a:xfrm>
          <a:prstGeom prst="rect">
            <a:avLst/>
          </a:prstGeom>
          <a:ln w="12700">
            <a:miter lim="400000"/>
          </a:ln>
        </p:spPr>
      </p:pic>
      <p:sp>
        <p:nvSpPr>
          <p:cNvPr id="129" name="Rectangle 8"/>
          <p:cNvSpPr/>
          <p:nvPr/>
        </p:nvSpPr>
        <p:spPr>
          <a:xfrm>
            <a:off x="0" y="0"/>
            <a:ext cx="12192000" cy="6858000"/>
          </a:xfrm>
          <a:prstGeom prst="rect">
            <a:avLst/>
          </a:prstGeom>
          <a:solidFill>
            <a:srgbClr val="025E99"/>
          </a:solidFill>
          <a:ln w="12700">
            <a:miter lim="400000"/>
          </a:ln>
        </p:spPr>
        <p:txBody>
          <a:bodyPr lIns="45719" rIns="45719" anchor="ctr"/>
          <a:lstStyle/>
          <a:p>
            <a:pPr algn="ctr">
              <a:defRPr>
                <a:solidFill>
                  <a:srgbClr val="FFFFFF"/>
                </a:solidFill>
              </a:defRPr>
            </a:pPr>
            <a:endParaRPr/>
          </a:p>
        </p:txBody>
      </p:sp>
      <p:sp>
        <p:nvSpPr>
          <p:cNvPr id="130" name="Join us and see the difference"/>
          <p:cNvSpPr txBox="1">
            <a:spLocks noGrp="1"/>
          </p:cNvSpPr>
          <p:nvPr>
            <p:ph type="title" hasCustomPrompt="1"/>
          </p:nvPr>
        </p:nvSpPr>
        <p:spPr>
          <a:xfrm>
            <a:off x="838200" y="886944"/>
            <a:ext cx="10515600" cy="2852738"/>
          </a:xfrm>
          <a:prstGeom prst="rect">
            <a:avLst/>
          </a:prstGeom>
        </p:spPr>
        <p:txBody>
          <a:bodyPr anchor="b"/>
          <a:lstStyle>
            <a:lvl1pPr algn="ctr">
              <a:defRPr sz="2800">
                <a:solidFill>
                  <a:srgbClr val="FFFFFF"/>
                </a:solidFill>
              </a:defRPr>
            </a:lvl1pPr>
          </a:lstStyle>
          <a:p>
            <a:pPr>
              <a:defRPr>
                <a:effectLst/>
              </a:defRPr>
            </a:pPr>
            <a:r>
              <a:t>Join us and see the difference </a:t>
            </a:r>
          </a:p>
        </p:txBody>
      </p:sp>
      <p:sp>
        <p:nvSpPr>
          <p:cNvPr id="131" name="Body Level One…"/>
          <p:cNvSpPr txBox="1">
            <a:spLocks noGrp="1"/>
          </p:cNvSpPr>
          <p:nvPr>
            <p:ph type="body" sz="quarter" idx="1" hasCustomPrompt="1"/>
          </p:nvPr>
        </p:nvSpPr>
        <p:spPr>
          <a:xfrm>
            <a:off x="838200" y="3748740"/>
            <a:ext cx="10515600" cy="1500188"/>
          </a:xfrm>
          <a:prstGeom prst="rect">
            <a:avLst/>
          </a:prstGeom>
        </p:spPr>
        <p:txBody>
          <a:bodyPr/>
          <a:lstStyle>
            <a:lvl1pPr marL="0" indent="0" algn="ctr">
              <a:spcBef>
                <a:spcPts val="0"/>
              </a:spcBef>
              <a:buSzTx/>
              <a:buFontTx/>
              <a:buNone/>
              <a:defRPr sz="3600">
                <a:solidFill>
                  <a:srgbClr val="FFFFFF"/>
                </a:solidFill>
                <a:effectLst>
                  <a:outerShdw blurRad="38100" dist="19050" dir="2700000" rotWithShape="0">
                    <a:srgbClr val="000000">
                      <a:alpha val="40000"/>
                    </a:srgbClr>
                  </a:outerShdw>
                </a:effectLst>
              </a:defRPr>
            </a:lvl1pPr>
            <a:lvl2pPr marL="0" indent="457200" algn="ctr">
              <a:spcBef>
                <a:spcPts val="0"/>
              </a:spcBef>
              <a:buSzTx/>
              <a:buFontTx/>
              <a:buNone/>
              <a:defRPr sz="3600">
                <a:solidFill>
                  <a:srgbClr val="FFFFFF"/>
                </a:solidFill>
                <a:effectLst>
                  <a:outerShdw blurRad="38100" dist="19050" dir="2700000" rotWithShape="0">
                    <a:srgbClr val="000000">
                      <a:alpha val="40000"/>
                    </a:srgbClr>
                  </a:outerShdw>
                </a:effectLst>
              </a:defRPr>
            </a:lvl2pPr>
            <a:lvl3pPr marL="0" indent="914400" algn="ctr">
              <a:spcBef>
                <a:spcPts val="0"/>
              </a:spcBef>
              <a:buSzTx/>
              <a:buFontTx/>
              <a:buNone/>
              <a:defRPr sz="3600">
                <a:solidFill>
                  <a:srgbClr val="FFFFFF"/>
                </a:solidFill>
                <a:effectLst>
                  <a:outerShdw blurRad="38100" dist="19050" dir="2700000" rotWithShape="0">
                    <a:srgbClr val="000000">
                      <a:alpha val="40000"/>
                    </a:srgbClr>
                  </a:outerShdw>
                </a:effectLst>
              </a:defRPr>
            </a:lvl3pPr>
            <a:lvl4pPr marL="0" indent="1371600" algn="ctr">
              <a:spcBef>
                <a:spcPts val="0"/>
              </a:spcBef>
              <a:buSzTx/>
              <a:buFontTx/>
              <a:buNone/>
              <a:defRPr sz="3600">
                <a:solidFill>
                  <a:srgbClr val="FFFFFF"/>
                </a:solidFill>
                <a:effectLst>
                  <a:outerShdw blurRad="38100" dist="19050" dir="2700000" rotWithShape="0">
                    <a:srgbClr val="000000">
                      <a:alpha val="40000"/>
                    </a:srgbClr>
                  </a:outerShdw>
                </a:effectLst>
              </a:defRPr>
            </a:lvl4pPr>
            <a:lvl5pPr marL="0" indent="1828800" algn="ctr">
              <a:spcBef>
                <a:spcPts val="0"/>
              </a:spcBef>
              <a:buSzTx/>
              <a:buFontTx/>
              <a:buNone/>
              <a:defRPr sz="3600">
                <a:solidFill>
                  <a:srgbClr val="FFFFFF"/>
                </a:solidFill>
                <a:effectLst>
                  <a:outerShdw blurRad="38100" dist="19050" dir="2700000" rotWithShape="0">
                    <a:srgbClr val="000000">
                      <a:alpha val="40000"/>
                    </a:srgbClr>
                  </a:outerShdw>
                </a:effectLst>
              </a:defRPr>
            </a:lvl5pPr>
          </a:lstStyle>
          <a:p>
            <a:r>
              <a:t>When Science Serves Beauty</a:t>
            </a:r>
          </a:p>
          <a:p>
            <a:pPr lvl="1"/>
            <a:endParaRPr/>
          </a:p>
          <a:p>
            <a:pPr lvl="2"/>
            <a:endParaRPr/>
          </a:p>
          <a:p>
            <a:pPr lvl="3"/>
            <a:endParaRPr/>
          </a:p>
          <a:p>
            <a:pPr lvl="4"/>
            <a:endParaRPr/>
          </a:p>
        </p:txBody>
      </p:sp>
      <p:grpSp>
        <p:nvGrpSpPr>
          <p:cNvPr id="134" name="Group 11"/>
          <p:cNvGrpSpPr/>
          <p:nvPr/>
        </p:nvGrpSpPr>
        <p:grpSpPr>
          <a:xfrm>
            <a:off x="9430873" y="0"/>
            <a:ext cx="2563906" cy="2120900"/>
            <a:chOff x="0" y="0"/>
            <a:chExt cx="2563905" cy="2120900"/>
          </a:xfrm>
        </p:grpSpPr>
        <p:pic>
          <p:nvPicPr>
            <p:cNvPr id="132" name="Picture 12" descr="Picture 12"/>
            <p:cNvPicPr>
              <a:picLocks noChangeAspect="1"/>
            </p:cNvPicPr>
            <p:nvPr/>
          </p:nvPicPr>
          <p:blipFill>
            <a:blip r:embed="rId3">
              <a:extLst/>
            </a:blip>
            <a:stretch>
              <a:fillRect/>
            </a:stretch>
          </p:blipFill>
          <p:spPr>
            <a:xfrm>
              <a:off x="373903" y="0"/>
              <a:ext cx="1816100" cy="2120900"/>
            </a:xfrm>
            <a:prstGeom prst="rect">
              <a:avLst/>
            </a:prstGeom>
            <a:ln w="12700" cap="flat">
              <a:noFill/>
              <a:miter lim="400000"/>
            </a:ln>
            <a:effectLst/>
          </p:spPr>
        </p:pic>
        <p:pic>
          <p:nvPicPr>
            <p:cNvPr id="133" name="Picture 13" descr="Picture 13"/>
            <p:cNvPicPr>
              <a:picLocks noChangeAspect="1"/>
            </p:cNvPicPr>
            <p:nvPr/>
          </p:nvPicPr>
          <p:blipFill>
            <a:blip r:embed="rId4">
              <a:extLst/>
            </a:blip>
            <a:stretch>
              <a:fillRect/>
            </a:stretch>
          </p:blipFill>
          <p:spPr>
            <a:xfrm>
              <a:off x="0" y="86747"/>
              <a:ext cx="2563906" cy="1810773"/>
            </a:xfrm>
            <a:prstGeom prst="rect">
              <a:avLst/>
            </a:prstGeom>
            <a:ln w="12700" cap="flat">
              <a:noFill/>
              <a:miter lim="400000"/>
            </a:ln>
            <a:effectLst/>
          </p:spPr>
        </p:pic>
      </p:grpSp>
      <p:pic>
        <p:nvPicPr>
          <p:cNvPr id="135" name="Picture 14" descr="Picture 14"/>
          <p:cNvPicPr>
            <a:picLocks noChangeAspect="1"/>
          </p:cNvPicPr>
          <p:nvPr/>
        </p:nvPicPr>
        <p:blipFill>
          <a:blip r:embed="rId5">
            <a:extLst/>
          </a:blip>
          <a:stretch>
            <a:fillRect/>
          </a:stretch>
        </p:blipFill>
        <p:spPr>
          <a:xfrm>
            <a:off x="10097809" y="6111687"/>
            <a:ext cx="1485901" cy="228601"/>
          </a:xfrm>
          <a:prstGeom prst="rect">
            <a:avLst/>
          </a:prstGeom>
          <a:ln w="12700">
            <a:miter lim="400000"/>
          </a:ln>
        </p:spPr>
      </p:pic>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2">
            <a:extLst/>
          </a:blip>
          <a:srcRect t="73151" b="21146"/>
          <a:stretch>
            <a:fillRect/>
          </a:stretch>
        </p:blipFill>
        <p:spPr>
          <a:xfrm>
            <a:off x="313765" y="6060466"/>
            <a:ext cx="11340353" cy="215155"/>
          </a:xfrm>
          <a:prstGeom prst="rect">
            <a:avLst/>
          </a:prstGeom>
          <a:ln w="12700">
            <a:miter lim="400000"/>
          </a:ln>
        </p:spPr>
      </p:pic>
      <p:sp>
        <p:nvSpPr>
          <p:cNvPr id="3" name="Title Text"/>
          <p:cNvSpPr txBox="1">
            <a:spLocks noGrp="1"/>
          </p:cNvSpPr>
          <p:nvPr>
            <p:ph type="title"/>
          </p:nvPr>
        </p:nvSpPr>
        <p:spPr>
          <a:xfrm>
            <a:off x="838200" y="481670"/>
            <a:ext cx="105156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pic>
        <p:nvPicPr>
          <p:cNvPr id="5" name="Picture 5" descr="Picture 5"/>
          <p:cNvPicPr>
            <a:picLocks noChangeAspect="1"/>
          </p:cNvPicPr>
          <p:nvPr/>
        </p:nvPicPr>
        <p:blipFill>
          <a:blip r:embed="rId13">
            <a:extLst/>
          </a:blip>
          <a:stretch>
            <a:fillRect/>
          </a:stretch>
        </p:blipFill>
        <p:spPr>
          <a:xfrm>
            <a:off x="10192869" y="355582"/>
            <a:ext cx="1559855" cy="1101655"/>
          </a:xfrm>
          <a:prstGeom prst="rect">
            <a:avLst/>
          </a:prstGeom>
          <a:ln w="12700">
            <a:miter lim="400000"/>
          </a:ln>
        </p:spPr>
      </p:pic>
      <p:sp>
        <p:nvSpPr>
          <p:cNvPr id="6"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25E99"/>
          </a:solidFill>
          <a:effectLst>
            <a:outerShdw blurRad="38100" dist="19050" dir="2700000" rotWithShape="0">
              <a:srgbClr val="000000">
                <a:alpha val="40000"/>
              </a:srgbClr>
            </a:outerShdw>
          </a:effectLst>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25E99"/>
          </a:solidFill>
          <a:effectLst>
            <a:outerShdw blurRad="38100" dist="19050" dir="2700000" rotWithShape="0">
              <a:srgbClr val="000000">
                <a:alpha val="40000"/>
              </a:srgbClr>
            </a:outerShdw>
          </a:effectLst>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25E99"/>
          </a:solidFill>
          <a:effectLst>
            <a:outerShdw blurRad="38100" dist="19050" dir="2700000" rotWithShape="0">
              <a:srgbClr val="000000">
                <a:alpha val="40000"/>
              </a:srgbClr>
            </a:outerShdw>
          </a:effectLst>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25E99"/>
          </a:solidFill>
          <a:effectLst>
            <a:outerShdw blurRad="38100" dist="19050" dir="2700000" rotWithShape="0">
              <a:srgbClr val="000000">
                <a:alpha val="40000"/>
              </a:srgbClr>
            </a:outerShdw>
          </a:effectLst>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25E99"/>
          </a:solidFill>
          <a:effectLst>
            <a:outerShdw blurRad="38100" dist="19050" dir="2700000" rotWithShape="0">
              <a:srgbClr val="000000">
                <a:alpha val="40000"/>
              </a:srgbClr>
            </a:outerShdw>
          </a:effectLst>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25E99"/>
          </a:solidFill>
          <a:effectLst>
            <a:outerShdw blurRad="38100" dist="19050" dir="2700000" rotWithShape="0">
              <a:srgbClr val="000000">
                <a:alpha val="40000"/>
              </a:srgbClr>
            </a:outerShdw>
          </a:effectLst>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25E99"/>
          </a:solidFill>
          <a:effectLst>
            <a:outerShdw blurRad="38100" dist="19050" dir="2700000" rotWithShape="0">
              <a:srgbClr val="000000">
                <a:alpha val="40000"/>
              </a:srgbClr>
            </a:outerShdw>
          </a:effectLst>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25E99"/>
          </a:solidFill>
          <a:effectLst>
            <a:outerShdw blurRad="38100" dist="19050" dir="2700000" rotWithShape="0">
              <a:srgbClr val="000000">
                <a:alpha val="40000"/>
              </a:srgbClr>
            </a:outerShdw>
          </a:effectLst>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0" i="0" u="none" strike="noStrike" cap="none" spc="0" baseline="0">
          <a:solidFill>
            <a:srgbClr val="025E99"/>
          </a:solidFill>
          <a:effectLst>
            <a:outerShdw blurRad="38100" dist="19050" dir="2700000" rotWithShape="0">
              <a:srgbClr val="000000">
                <a:alpha val="40000"/>
              </a:srgbClr>
            </a:outerShdw>
          </a:effectLst>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11C588-CF9E-E144-BBDB-81AEA6EA1F89}"/>
              </a:ext>
            </a:extLst>
          </p:cNvPr>
          <p:cNvSpPr>
            <a:spLocks noGrp="1"/>
          </p:cNvSpPr>
          <p:nvPr>
            <p:ph type="title"/>
          </p:nvPr>
        </p:nvSpPr>
        <p:spPr>
          <a:xfrm>
            <a:off x="838200" y="48167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EDBA5F96-B9A1-9141-B3E1-61DCF84D8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6E16DEF4-B802-034D-91B8-A41FD78B3FEC}"/>
              </a:ext>
            </a:extLst>
          </p:cNvPr>
          <p:cNvSpPr>
            <a:spLocks noGrp="1"/>
          </p:cNvSpPr>
          <p:nvPr>
            <p:ph type="dt" sz="half" idx="2"/>
          </p:nvPr>
        </p:nvSpPr>
        <p:spPr>
          <a:xfrm>
            <a:off x="9360404" y="6203949"/>
            <a:ext cx="2083045" cy="365125"/>
          </a:xfrm>
          <a:prstGeom prst="rect">
            <a:avLst/>
          </a:prstGeom>
        </p:spPr>
        <p:txBody>
          <a:bodyPr vert="horz" lIns="91440" tIns="45720" rIns="91440" bIns="45720" rtlCol="0" anchor="ctr"/>
          <a:lstStyle>
            <a:lvl1pPr algn="r">
              <a:defRPr sz="1200">
                <a:solidFill>
                  <a:srgbClr val="025E99"/>
                </a:solidFill>
              </a:defRPr>
            </a:lvl1pPr>
          </a:lstStyle>
          <a:p>
            <a:pPr hangingPunct="1"/>
            <a:r>
              <a:rPr lang="en-US" kern="1200" dirty="0">
                <a:ea typeface="+mn-ea"/>
                <a:cs typeface="+mn-cs"/>
              </a:rPr>
              <a:t>www.everlastwellness.com</a:t>
            </a:r>
          </a:p>
        </p:txBody>
      </p:sp>
      <p:sp>
        <p:nvSpPr>
          <p:cNvPr id="5" name="Footer Placeholder 4">
            <a:extLst>
              <a:ext uri="{FF2B5EF4-FFF2-40B4-BE49-F238E27FC236}">
                <a16:creationId xmlns="" xmlns:a16="http://schemas.microsoft.com/office/drawing/2014/main" id="{1A1B7DBC-4116-A949-BC60-62E30AE1F0B0}"/>
              </a:ext>
            </a:extLst>
          </p:cNvPr>
          <p:cNvSpPr>
            <a:spLocks noGrp="1"/>
          </p:cNvSpPr>
          <p:nvPr>
            <p:ph type="ftr" sz="quarter" idx="3"/>
          </p:nvPr>
        </p:nvSpPr>
        <p:spPr>
          <a:xfrm>
            <a:off x="766480" y="6203948"/>
            <a:ext cx="8593924" cy="365125"/>
          </a:xfrm>
          <a:prstGeom prst="rect">
            <a:avLst/>
          </a:prstGeom>
        </p:spPr>
        <p:txBody>
          <a:bodyPr vert="horz" lIns="91440" tIns="45720" rIns="91440" bIns="45720" rtlCol="0" anchor="ctr"/>
          <a:lstStyle>
            <a:lvl1pPr algn="l">
              <a:defRPr sz="800">
                <a:solidFill>
                  <a:schemeClr val="tx1">
                    <a:tint val="75000"/>
                  </a:schemeClr>
                </a:solidFill>
              </a:defRPr>
            </a:lvl1pPr>
          </a:lstStyle>
          <a:p>
            <a:pPr hangingPunct="1"/>
            <a:r>
              <a:rPr lang="en-US" kern="1200" dirty="0">
                <a:solidFill>
                  <a:prstClr val="black">
                    <a:tint val="75000"/>
                  </a:prstClr>
                </a:solidFill>
                <a:ea typeface="+mn-ea"/>
                <a:cs typeface="+mn-cs"/>
              </a:rPr>
              <a:t>References: </a:t>
            </a:r>
          </a:p>
        </p:txBody>
      </p:sp>
      <p:pic>
        <p:nvPicPr>
          <p:cNvPr id="7" name="Picture 6">
            <a:extLst>
              <a:ext uri="{FF2B5EF4-FFF2-40B4-BE49-F238E27FC236}">
                <a16:creationId xmlns="" xmlns:a16="http://schemas.microsoft.com/office/drawing/2014/main" id="{B7A5B7CE-E06E-854E-AC47-DBF234852B07}"/>
              </a:ext>
            </a:extLst>
          </p:cNvPr>
          <p:cNvPicPr>
            <a:picLocks noChangeAspect="1"/>
          </p:cNvPicPr>
          <p:nvPr/>
        </p:nvPicPr>
        <p:blipFill rotWithShape="1">
          <a:blip r:embed="rId16"/>
          <a:srcRect t="73151" b="21147"/>
          <a:stretch/>
        </p:blipFill>
        <p:spPr>
          <a:xfrm>
            <a:off x="313766" y="6060467"/>
            <a:ext cx="11340352" cy="215154"/>
          </a:xfrm>
          <a:prstGeom prst="rect">
            <a:avLst/>
          </a:prstGeom>
        </p:spPr>
      </p:pic>
    </p:spTree>
    <p:extLst>
      <p:ext uri="{BB962C8B-B14F-4D97-AF65-F5344CB8AC3E}">
        <p14:creationId xmlns:p14="http://schemas.microsoft.com/office/powerpoint/2010/main" val="38500808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p:txStyles>
    <p:titleStyle>
      <a:lvl1pPr algn="l" defTabSz="914400" rtl="0" eaLnBrk="1" latinLnBrk="0" hangingPunct="1">
        <a:lnSpc>
          <a:spcPct val="90000"/>
        </a:lnSpc>
        <a:spcBef>
          <a:spcPct val="0"/>
        </a:spcBef>
        <a:buNone/>
        <a:defRPr lang="en-US" sz="3600" b="0" i="0" kern="1200" cap="none" spc="0" dirty="0">
          <a:ln w="0"/>
          <a:solidFill>
            <a:srgbClr val="025E99"/>
          </a:solidFill>
          <a:effectLst>
            <a:outerShdw blurRad="38100" dist="19050" dir="2700000" algn="tl" rotWithShape="0">
              <a:schemeClr val="dk1">
                <a:alpha val="40000"/>
              </a:schemeClr>
            </a:outerShdw>
          </a:effectLst>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611C588-CF9E-E144-BBDB-81AEA6EA1F89}"/>
              </a:ext>
            </a:extLst>
          </p:cNvPr>
          <p:cNvSpPr>
            <a:spLocks noGrp="1"/>
          </p:cNvSpPr>
          <p:nvPr>
            <p:ph type="title"/>
          </p:nvPr>
        </p:nvSpPr>
        <p:spPr>
          <a:xfrm>
            <a:off x="838200" y="48167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EDBA5F96-B9A1-9141-B3E1-61DCF84D8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6E16DEF4-B802-034D-91B8-A41FD78B3FEC}"/>
              </a:ext>
            </a:extLst>
          </p:cNvPr>
          <p:cNvSpPr>
            <a:spLocks noGrp="1"/>
          </p:cNvSpPr>
          <p:nvPr>
            <p:ph type="dt" sz="half" idx="2"/>
          </p:nvPr>
        </p:nvSpPr>
        <p:spPr>
          <a:xfrm>
            <a:off x="9360404" y="6203949"/>
            <a:ext cx="2083045" cy="365125"/>
          </a:xfrm>
          <a:prstGeom prst="rect">
            <a:avLst/>
          </a:prstGeom>
        </p:spPr>
        <p:txBody>
          <a:bodyPr vert="horz" lIns="91440" tIns="45720" rIns="91440" bIns="45720" rtlCol="0" anchor="ctr"/>
          <a:lstStyle>
            <a:lvl1pPr algn="r">
              <a:defRPr sz="1200">
                <a:solidFill>
                  <a:srgbClr val="025E99"/>
                </a:solidFill>
              </a:defRPr>
            </a:lvl1pPr>
          </a:lstStyle>
          <a:p>
            <a:pPr hangingPunct="1"/>
            <a:r>
              <a:rPr lang="en-US" kern="1200" dirty="0">
                <a:ea typeface="+mn-ea"/>
                <a:cs typeface="+mn-cs"/>
              </a:rPr>
              <a:t>www.everlastwellness.com</a:t>
            </a:r>
          </a:p>
        </p:txBody>
      </p:sp>
      <p:sp>
        <p:nvSpPr>
          <p:cNvPr id="5" name="Footer Placeholder 4">
            <a:extLst>
              <a:ext uri="{FF2B5EF4-FFF2-40B4-BE49-F238E27FC236}">
                <a16:creationId xmlns="" xmlns:a16="http://schemas.microsoft.com/office/drawing/2014/main" id="{1A1B7DBC-4116-A949-BC60-62E30AE1F0B0}"/>
              </a:ext>
            </a:extLst>
          </p:cNvPr>
          <p:cNvSpPr>
            <a:spLocks noGrp="1"/>
          </p:cNvSpPr>
          <p:nvPr>
            <p:ph type="ftr" sz="quarter" idx="3"/>
          </p:nvPr>
        </p:nvSpPr>
        <p:spPr>
          <a:xfrm>
            <a:off x="766480" y="6203948"/>
            <a:ext cx="8593924" cy="365125"/>
          </a:xfrm>
          <a:prstGeom prst="rect">
            <a:avLst/>
          </a:prstGeom>
        </p:spPr>
        <p:txBody>
          <a:bodyPr vert="horz" lIns="91440" tIns="45720" rIns="91440" bIns="45720" rtlCol="0" anchor="ctr"/>
          <a:lstStyle>
            <a:lvl1pPr algn="l">
              <a:defRPr sz="800">
                <a:solidFill>
                  <a:schemeClr val="tx1">
                    <a:tint val="75000"/>
                  </a:schemeClr>
                </a:solidFill>
              </a:defRPr>
            </a:lvl1pPr>
          </a:lstStyle>
          <a:p>
            <a:pPr hangingPunct="1"/>
            <a:r>
              <a:rPr lang="en-US" kern="1200" dirty="0">
                <a:solidFill>
                  <a:prstClr val="black">
                    <a:tint val="75000"/>
                  </a:prstClr>
                </a:solidFill>
                <a:ea typeface="+mn-ea"/>
                <a:cs typeface="+mn-cs"/>
              </a:rPr>
              <a:t>References: </a:t>
            </a:r>
          </a:p>
        </p:txBody>
      </p:sp>
      <p:pic>
        <p:nvPicPr>
          <p:cNvPr id="7" name="Picture 6">
            <a:extLst>
              <a:ext uri="{FF2B5EF4-FFF2-40B4-BE49-F238E27FC236}">
                <a16:creationId xmlns="" xmlns:a16="http://schemas.microsoft.com/office/drawing/2014/main" id="{B7A5B7CE-E06E-854E-AC47-DBF234852B07}"/>
              </a:ext>
            </a:extLst>
          </p:cNvPr>
          <p:cNvPicPr>
            <a:picLocks noChangeAspect="1"/>
          </p:cNvPicPr>
          <p:nvPr/>
        </p:nvPicPr>
        <p:blipFill rotWithShape="1">
          <a:blip r:embed="rId16"/>
          <a:srcRect t="73151" b="21147"/>
          <a:stretch/>
        </p:blipFill>
        <p:spPr>
          <a:xfrm>
            <a:off x="313766" y="6060467"/>
            <a:ext cx="11340352" cy="215154"/>
          </a:xfrm>
          <a:prstGeom prst="rect">
            <a:avLst/>
          </a:prstGeom>
        </p:spPr>
      </p:pic>
    </p:spTree>
    <p:extLst>
      <p:ext uri="{BB962C8B-B14F-4D97-AF65-F5344CB8AC3E}">
        <p14:creationId xmlns:p14="http://schemas.microsoft.com/office/powerpoint/2010/main" val="3909556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sldNum="0" hdr="0"/>
  <p:txStyles>
    <p:titleStyle>
      <a:lvl1pPr algn="l" defTabSz="914400" rtl="0" eaLnBrk="1" latinLnBrk="0" hangingPunct="1">
        <a:lnSpc>
          <a:spcPct val="90000"/>
        </a:lnSpc>
        <a:spcBef>
          <a:spcPct val="0"/>
        </a:spcBef>
        <a:buNone/>
        <a:defRPr lang="en-US" sz="3600" b="0" i="0" kern="1200" cap="none" spc="0" dirty="0">
          <a:ln w="0"/>
          <a:solidFill>
            <a:srgbClr val="025E99"/>
          </a:solidFill>
          <a:effectLst>
            <a:outerShdw blurRad="38100" dist="19050" dir="2700000" algn="tl" rotWithShape="0">
              <a:schemeClr val="dk1">
                <a:alpha val="40000"/>
              </a:schemeClr>
            </a:outerShdw>
          </a:effectLst>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Patients Treatment Progress </a:t>
            </a:r>
            <a:endParaRPr lang="en-AE" dirty="0"/>
          </a:p>
        </p:txBody>
      </p:sp>
      <p:sp>
        <p:nvSpPr>
          <p:cNvPr id="3" name="Text Placeholder 2"/>
          <p:cNvSpPr>
            <a:spLocks noGrp="1"/>
          </p:cNvSpPr>
          <p:nvPr>
            <p:ph type="body" idx="1"/>
          </p:nvPr>
        </p:nvSpPr>
        <p:spPr>
          <a:xfrm>
            <a:off x="731668" y="2402673"/>
            <a:ext cx="10515600" cy="4351338"/>
          </a:xfrm>
        </p:spPr>
        <p:txBody>
          <a:bodyPr>
            <a:normAutofit/>
          </a:bodyPr>
          <a:lstStyle/>
          <a:p>
            <a:pPr marL="0" indent="0" algn="ctr">
              <a:buNone/>
            </a:pPr>
            <a:r>
              <a:rPr lang="en-GB" sz="11500" dirty="0">
                <a:solidFill>
                  <a:srgbClr val="025E99"/>
                </a:solidFill>
                <a:effectLst>
                  <a:outerShdw blurRad="38100" dist="19050" dir="2700000" rotWithShape="0">
                    <a:srgbClr val="000000">
                      <a:alpha val="40000"/>
                    </a:srgbClr>
                  </a:outerShdw>
                </a:effectLst>
              </a:rPr>
              <a:t>Before &amp; After Cases</a:t>
            </a:r>
            <a:endParaRPr lang="en-AE" sz="11500" dirty="0">
              <a:solidFill>
                <a:srgbClr val="025E99"/>
              </a:solidFill>
              <a:effectLst>
                <a:outerShdw blurRad="38100" dist="19050" dir="2700000" rotWithShape="0">
                  <a:srgbClr val="000000">
                    <a:alpha val="40000"/>
                  </a:srgbClr>
                </a:outerShdw>
              </a:effectLst>
            </a:endParaRPr>
          </a:p>
        </p:txBody>
      </p:sp>
      <p:sp>
        <p:nvSpPr>
          <p:cNvPr id="4" name="Date Placeholder 3">
            <a:extLst>
              <a:ext uri="{FF2B5EF4-FFF2-40B4-BE49-F238E27FC236}">
                <a16:creationId xmlns="" xmlns:a16="http://schemas.microsoft.com/office/drawing/2014/main" id="{141702FE-F419-15D8-BB29-CEE883A8A525}"/>
              </a:ext>
            </a:extLst>
          </p:cNvPr>
          <p:cNvSpPr txBox="1">
            <a:spLocks/>
          </p:cNvSpPr>
          <p:nvPr/>
        </p:nvSpPr>
        <p:spPr>
          <a:xfrm>
            <a:off x="9364900" y="6190061"/>
            <a:ext cx="208304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25E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Arial"/>
              </a:rPr>
              <a:t>www.everlastwellness.com</a:t>
            </a:r>
            <a:endParaRPr lang="en-US" dirty="0">
              <a:latin typeface="Arial"/>
            </a:endParaRPr>
          </a:p>
        </p:txBody>
      </p:sp>
    </p:spTree>
    <p:extLst>
      <p:ext uri="{BB962C8B-B14F-4D97-AF65-F5344CB8AC3E}">
        <p14:creationId xmlns:p14="http://schemas.microsoft.com/office/powerpoint/2010/main" val="142163264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524" y="1140780"/>
            <a:ext cx="10515600" cy="5717220"/>
          </a:xfrm>
        </p:spPr>
        <p:txBody>
          <a:bodyPr>
            <a:normAutofit/>
          </a:bodyPr>
          <a:lstStyle/>
          <a:p>
            <a:r>
              <a:rPr lang="en-GB" dirty="0">
                <a:ln w="0"/>
                <a:solidFill>
                  <a:srgbClr val="025E99"/>
                </a:solidFill>
                <a:effectLst>
                  <a:outerShdw blurRad="38100" dist="19050" dir="2700000" algn="tl" rotWithShape="0">
                    <a:schemeClr val="dk1">
                      <a:alpha val="40000"/>
                    </a:schemeClr>
                  </a:outerShdw>
                </a:effectLst>
                <a:latin typeface="+mn-lt"/>
                <a:cs typeface="+mn-cs"/>
              </a:rPr>
              <a:t>Observations by Taleb's Patents</a:t>
            </a:r>
          </a:p>
          <a:p>
            <a:pPr>
              <a:buFont typeface="Arial" panose="020B0604020202020204" pitchFamily="34" charset="0"/>
              <a:buChar char="–"/>
            </a:pPr>
            <a:r>
              <a:rPr lang="en-GB" sz="2000" dirty="0" smtClean="0"/>
              <a:t>His </a:t>
            </a:r>
            <a:r>
              <a:rPr lang="en-GB" sz="2000" dirty="0"/>
              <a:t>mother noticed that the burn scars got much better after starting the treatment. </a:t>
            </a:r>
          </a:p>
          <a:p>
            <a:pPr>
              <a:buFont typeface="Arial" panose="020B0604020202020204" pitchFamily="34" charset="0"/>
              <a:buChar char="–"/>
            </a:pPr>
            <a:r>
              <a:rPr lang="en-GB" sz="2000" dirty="0" smtClean="0"/>
              <a:t>Taleb </a:t>
            </a:r>
            <a:r>
              <a:rPr lang="en-GB" sz="2000" dirty="0"/>
              <a:t>also reported a reduction in tightness in his knee, complete absence of itching</a:t>
            </a:r>
            <a:r>
              <a:rPr lang="en-GB" sz="2000" dirty="0" smtClean="0"/>
              <a:t>.</a:t>
            </a:r>
          </a:p>
          <a:p>
            <a:pPr marL="0" indent="0">
              <a:buNone/>
            </a:pPr>
            <a:endParaRPr lang="en-GB" dirty="0" smtClean="0"/>
          </a:p>
          <a:p>
            <a:r>
              <a:rPr lang="en-GB" dirty="0" smtClean="0">
                <a:ln w="0"/>
                <a:solidFill>
                  <a:srgbClr val="025E99"/>
                </a:solidFill>
                <a:effectLst>
                  <a:outerShdw blurRad="38100" dist="19050" dir="2700000" algn="tl" rotWithShape="0">
                    <a:schemeClr val="dk1">
                      <a:alpha val="40000"/>
                    </a:schemeClr>
                  </a:outerShdw>
                </a:effectLst>
                <a:latin typeface="+mn-lt"/>
                <a:cs typeface="+mn-cs"/>
              </a:rPr>
              <a:t>Observations </a:t>
            </a:r>
            <a:r>
              <a:rPr lang="en-GB" dirty="0">
                <a:ln w="0"/>
                <a:solidFill>
                  <a:srgbClr val="025E99"/>
                </a:solidFill>
                <a:effectLst>
                  <a:outerShdw blurRad="38100" dist="19050" dir="2700000" algn="tl" rotWithShape="0">
                    <a:schemeClr val="dk1">
                      <a:alpha val="40000"/>
                    </a:schemeClr>
                  </a:outerShdw>
                </a:effectLst>
                <a:latin typeface="+mn-lt"/>
                <a:cs typeface="+mn-cs"/>
              </a:rPr>
              <a:t>by </a:t>
            </a:r>
            <a:r>
              <a:rPr lang="en-GB" dirty="0" smtClean="0">
                <a:ln w="0"/>
                <a:solidFill>
                  <a:srgbClr val="025E99"/>
                </a:solidFill>
                <a:effectLst>
                  <a:outerShdw blurRad="38100" dist="19050" dir="2700000" algn="tl" rotWithShape="0">
                    <a:schemeClr val="dk1">
                      <a:alpha val="40000"/>
                    </a:schemeClr>
                  </a:outerShdw>
                </a:effectLst>
                <a:latin typeface="+mn-lt"/>
                <a:cs typeface="+mn-cs"/>
              </a:rPr>
              <a:t>Doctor</a:t>
            </a:r>
          </a:p>
          <a:p>
            <a:pPr>
              <a:buFont typeface="Arial" panose="020B0604020202020204" pitchFamily="34" charset="0"/>
              <a:buChar char="–"/>
            </a:pPr>
            <a:r>
              <a:rPr lang="en-GB" sz="2000" dirty="0"/>
              <a:t>There is a notable decrease in erythema, This change suggests an improvement in the scar's healing and normalization process. </a:t>
            </a:r>
          </a:p>
          <a:p>
            <a:pPr>
              <a:buFont typeface="Arial" panose="020B0604020202020204" pitchFamily="34" charset="0"/>
              <a:buChar char="–"/>
            </a:pPr>
            <a:r>
              <a:rPr lang="en-GB" sz="2000" dirty="0" smtClean="0"/>
              <a:t>The </a:t>
            </a:r>
            <a:r>
              <a:rPr lang="en-GB" sz="2000" dirty="0"/>
              <a:t>scar exhibited signs of improved pigmentation, improvement in pliability as the scar becoming more supple and less tight. </a:t>
            </a:r>
          </a:p>
          <a:p>
            <a:pPr>
              <a:buFont typeface="Arial" panose="020B0604020202020204" pitchFamily="34" charset="0"/>
              <a:buChar char="–"/>
            </a:pPr>
            <a:r>
              <a:rPr lang="en-GB" sz="2000" dirty="0" smtClean="0"/>
              <a:t>Observed </a:t>
            </a:r>
            <a:r>
              <a:rPr lang="en-GB" sz="2000" dirty="0"/>
              <a:t>improvement in walking functionality.</a:t>
            </a:r>
            <a:endParaRPr lang="en-AE" sz="2000" dirty="0">
              <a:ln w="0"/>
              <a:solidFill>
                <a:srgbClr val="025E99"/>
              </a:solidFill>
              <a:effectLst>
                <a:outerShdw blurRad="38100" dist="19050" dir="2700000" algn="tl" rotWithShape="0">
                  <a:schemeClr val="dk1">
                    <a:alpha val="40000"/>
                  </a:schemeClr>
                </a:outerShdw>
              </a:effectLst>
              <a:latin typeface="+mn-lt"/>
              <a:cs typeface="+mn-cs"/>
            </a:endParaRPr>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References: </a:t>
            </a:r>
            <a:endParaRPr lang="en-US" dirty="0">
              <a:solidFill>
                <a:prstClr val="black">
                  <a:tint val="75000"/>
                </a:prstClr>
              </a:solidFill>
            </a:endParaRPr>
          </a:p>
        </p:txBody>
      </p:sp>
    </p:spTree>
    <p:extLst>
      <p:ext uri="{BB962C8B-B14F-4D97-AF65-F5344CB8AC3E}">
        <p14:creationId xmlns:p14="http://schemas.microsoft.com/office/powerpoint/2010/main" val="1630941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3D620E6-58BF-CF80-5C9F-AA04968E2004}"/>
              </a:ext>
            </a:extLst>
          </p:cNvPr>
          <p:cNvSpPr txBox="1">
            <a:spLocks/>
          </p:cNvSpPr>
          <p:nvPr/>
        </p:nvSpPr>
        <p:spPr>
          <a:xfrm>
            <a:off x="0" y="602010"/>
            <a:ext cx="992161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lang="en-US" sz="4800" b="0" i="0" kern="1200" cap="none" spc="0">
                <a:ln w="0"/>
                <a:solidFill>
                  <a:schemeClr val="bg1"/>
                </a:solidFill>
                <a:effectLst>
                  <a:outerShdw blurRad="38100" dist="19050" dir="2700000" algn="tl" rotWithShape="0">
                    <a:schemeClr val="dk1">
                      <a:alpha val="40000"/>
                    </a:schemeClr>
                  </a:outerShdw>
                </a:effectLst>
                <a:latin typeface="+mn-lt"/>
                <a:ea typeface="+mn-ea"/>
                <a:cs typeface="+mn-cs"/>
              </a:defRPr>
            </a:lvl1pPr>
          </a:lstStyle>
          <a:p>
            <a:r>
              <a:rPr lang="en-GB" sz="4000" dirty="0" smtClean="0"/>
              <a:t>Patient Information</a:t>
            </a:r>
            <a:endParaRPr lang="en-GB" sz="4000" dirty="0"/>
          </a:p>
        </p:txBody>
      </p:sp>
      <p:sp>
        <p:nvSpPr>
          <p:cNvPr id="7" name="Content Placeholder 2">
            <a:extLst>
              <a:ext uri="{FF2B5EF4-FFF2-40B4-BE49-F238E27FC236}">
                <a16:creationId xmlns="" xmlns:a16="http://schemas.microsoft.com/office/drawing/2014/main" id="{0D510DD3-EA17-4319-DF71-E8F579985374}"/>
              </a:ext>
            </a:extLst>
          </p:cNvPr>
          <p:cNvSpPr txBox="1">
            <a:spLocks/>
          </p:cNvSpPr>
          <p:nvPr/>
        </p:nvSpPr>
        <p:spPr>
          <a:xfrm>
            <a:off x="856377" y="2358616"/>
            <a:ext cx="10515600" cy="37048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2"/>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t>Patient Name:   	</a:t>
            </a:r>
            <a:r>
              <a:rPr lang="it-IT" dirty="0"/>
              <a:t> Al Reem Sulaiman Saeed </a:t>
            </a:r>
            <a:r>
              <a:rPr lang="it-IT" dirty="0" smtClean="0"/>
              <a:t>Al Baloushi</a:t>
            </a:r>
            <a:r>
              <a:rPr lang="en-US" dirty="0" smtClean="0"/>
              <a:t/>
            </a:r>
            <a:br>
              <a:rPr lang="en-US" dirty="0" smtClean="0"/>
            </a:br>
            <a:r>
              <a:rPr lang="en-US" dirty="0" smtClean="0"/>
              <a:t>MRN: 			23742</a:t>
            </a:r>
            <a:br>
              <a:rPr lang="en-US" dirty="0" smtClean="0"/>
            </a:br>
            <a:r>
              <a:rPr lang="en-US" dirty="0" smtClean="0"/>
              <a:t>Mobile Number: 	0506168693</a:t>
            </a:r>
            <a:br>
              <a:rPr lang="en-US" dirty="0" smtClean="0"/>
            </a:br>
            <a:r>
              <a:rPr lang="en-US" dirty="0" smtClean="0"/>
              <a:t>Date of Birth: 	08 October 2011</a:t>
            </a:r>
            <a:br>
              <a:rPr lang="en-US" dirty="0" smtClean="0"/>
            </a:br>
            <a:r>
              <a:rPr lang="en-US" dirty="0" smtClean="0"/>
              <a:t>Age: 			12 years old</a:t>
            </a:r>
            <a:br>
              <a:rPr lang="en-US" dirty="0" smtClean="0"/>
            </a:br>
            <a:r>
              <a:rPr lang="en-US" dirty="0" smtClean="0"/>
              <a:t>Nationality: 		United Arab Emirates</a:t>
            </a:r>
            <a:br>
              <a:rPr lang="en-US" dirty="0" smtClean="0"/>
            </a:br>
            <a:r>
              <a:rPr lang="en-US" dirty="0" smtClean="0"/>
              <a:t>Gender: 		Female</a:t>
            </a:r>
            <a:br>
              <a:rPr lang="en-US" dirty="0" smtClean="0"/>
            </a:br>
            <a:r>
              <a:rPr lang="en-US" dirty="0" smtClean="0"/>
              <a:t>Emirates ID : 	784-2011-7147538-3</a:t>
            </a:r>
            <a:br>
              <a:rPr lang="en-US" dirty="0" smtClean="0"/>
            </a:br>
            <a:endParaRPr lang="en-AE" dirty="0"/>
          </a:p>
        </p:txBody>
      </p:sp>
    </p:spTree>
    <p:extLst>
      <p:ext uri="{BB962C8B-B14F-4D97-AF65-F5344CB8AC3E}">
        <p14:creationId xmlns:p14="http://schemas.microsoft.com/office/powerpoint/2010/main" val="66873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 History </a:t>
            </a:r>
            <a:endParaRPr lang="en-AE" dirty="0"/>
          </a:p>
        </p:txBody>
      </p:sp>
      <p:sp>
        <p:nvSpPr>
          <p:cNvPr id="3" name="Content Placeholder 2"/>
          <p:cNvSpPr>
            <a:spLocks noGrp="1"/>
          </p:cNvSpPr>
          <p:nvPr>
            <p:ph idx="1"/>
          </p:nvPr>
        </p:nvSpPr>
        <p:spPr/>
        <p:txBody>
          <a:bodyPr>
            <a:normAutofit/>
          </a:bodyPr>
          <a:lstStyle/>
          <a:p>
            <a:r>
              <a:rPr lang="en-GB" sz="1800" dirty="0" smtClean="0"/>
              <a:t>Patient </a:t>
            </a:r>
            <a:r>
              <a:rPr lang="en-GB" sz="1800" dirty="0"/>
              <a:t>Al </a:t>
            </a:r>
            <a:r>
              <a:rPr lang="en-GB" sz="1800" dirty="0" err="1"/>
              <a:t>Reem</a:t>
            </a:r>
            <a:r>
              <a:rPr lang="en-GB" sz="1800" dirty="0"/>
              <a:t>, a 12-year-old girl, suffered a high-grade burn accident in August 2015, Affecting 81% of her body surface </a:t>
            </a:r>
            <a:r>
              <a:rPr lang="en-GB" sz="1800" dirty="0" smtClean="0"/>
              <a:t>area.</a:t>
            </a:r>
          </a:p>
          <a:p>
            <a:r>
              <a:rPr lang="en-GB" sz="1800" dirty="0" smtClean="0"/>
              <a:t>Necessitating </a:t>
            </a:r>
            <a:r>
              <a:rPr lang="en-GB" sz="1800" dirty="0"/>
              <a:t>treatment in a PICU and subsequent transfers to Germany and the USA for </a:t>
            </a:r>
            <a:r>
              <a:rPr lang="en-GB" sz="1800" dirty="0" smtClean="0"/>
              <a:t>extensive </a:t>
            </a:r>
            <a:r>
              <a:rPr lang="en-GB" sz="1800" dirty="0"/>
              <a:t>care, including skin grafts and laser resurfacing. </a:t>
            </a:r>
          </a:p>
          <a:p>
            <a:r>
              <a:rPr lang="en-GB" sz="1800" dirty="0" smtClean="0"/>
              <a:t>Her </a:t>
            </a:r>
            <a:r>
              <a:rPr lang="en-GB" sz="1800" dirty="0"/>
              <a:t>medical background is marked by Beta Thalassemia Major, requiring blood transfusions and a bone marrow transplant from her brother in 2014. </a:t>
            </a:r>
          </a:p>
          <a:p>
            <a:r>
              <a:rPr lang="en-GB" sz="1800" dirty="0" smtClean="0"/>
              <a:t>Al </a:t>
            </a:r>
            <a:r>
              <a:rPr lang="en-GB" sz="1800" dirty="0" err="1"/>
              <a:t>Reem</a:t>
            </a:r>
            <a:r>
              <a:rPr lang="en-GB" sz="1800" dirty="0"/>
              <a:t> did not show any physical sexual characteristics and it was very clear that the areas of her breast, axillary and pubic hair had significant burn including third degree. </a:t>
            </a:r>
          </a:p>
          <a:p>
            <a:r>
              <a:rPr lang="en-GB" sz="1800" dirty="0" smtClean="0"/>
              <a:t>Her </a:t>
            </a:r>
            <a:r>
              <a:rPr lang="en-GB" sz="1800" dirty="0"/>
              <a:t>scars, covering 81% of her body, are firm and mottled with hyperpigmentation. </a:t>
            </a:r>
          </a:p>
          <a:p>
            <a:r>
              <a:rPr lang="en-GB" sz="1800" dirty="0" smtClean="0"/>
              <a:t>Al </a:t>
            </a:r>
            <a:r>
              <a:rPr lang="en-GB" sz="1800" dirty="0" err="1"/>
              <a:t>Reem</a:t>
            </a:r>
            <a:r>
              <a:rPr lang="en-GB" sz="1800" dirty="0"/>
              <a:t> was evaluated at Johns Hopkins, USA in April 2022, by Paediatric Endocrinology, Dr Mindy Sue Christianson. She had appropriate linear growth. No signs of pubertal secondary sexual characteristics. No menstrual periods. </a:t>
            </a:r>
            <a:endParaRPr lang="en-AE" sz="1800" dirty="0"/>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References: </a:t>
            </a:r>
            <a:endParaRPr lang="en-US" dirty="0">
              <a:solidFill>
                <a:prstClr val="black">
                  <a:tint val="75000"/>
                </a:prstClr>
              </a:solidFill>
            </a:endParaRPr>
          </a:p>
        </p:txBody>
      </p:sp>
    </p:spTree>
    <p:extLst>
      <p:ext uri="{BB962C8B-B14F-4D97-AF65-F5344CB8AC3E}">
        <p14:creationId xmlns:p14="http://schemas.microsoft.com/office/powerpoint/2010/main" val="32901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65817-BA30-CBF5-4681-470F1CC42BFC}"/>
              </a:ext>
            </a:extLst>
          </p:cNvPr>
          <p:cNvSpPr>
            <a:spLocks noGrp="1"/>
          </p:cNvSpPr>
          <p:nvPr>
            <p:ph type="title"/>
          </p:nvPr>
        </p:nvSpPr>
        <p:spPr>
          <a:xfrm>
            <a:off x="766480" y="-15002"/>
            <a:ext cx="10515600" cy="1325563"/>
          </a:xfrm>
        </p:spPr>
        <p:txBody>
          <a:bodyPr/>
          <a:lstStyle/>
          <a:p>
            <a:r>
              <a:rPr lang="en-US" dirty="0"/>
              <a:t>Patient’s Photos</a:t>
            </a:r>
            <a:endParaRPr lang="en-AE" dirty="0"/>
          </a:p>
        </p:txBody>
      </p:sp>
      <p:sp>
        <p:nvSpPr>
          <p:cNvPr id="4" name="Date Placeholder 3">
            <a:extLst>
              <a:ext uri="{FF2B5EF4-FFF2-40B4-BE49-F238E27FC236}">
                <a16:creationId xmlns="" xmlns:a16="http://schemas.microsoft.com/office/drawing/2014/main" id="{8D16DCE2-4FD0-DCB5-EB11-D7F6BEEC1247}"/>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771AD27B-2A76-C41A-DDDE-7FE2EBD973FE}"/>
              </a:ext>
            </a:extLst>
          </p:cNvPr>
          <p:cNvSpPr>
            <a:spLocks noGrp="1"/>
          </p:cNvSpPr>
          <p:nvPr>
            <p:ph type="ftr" sz="quarter" idx="11"/>
          </p:nvPr>
        </p:nvSpPr>
        <p:spPr/>
        <p:txBody>
          <a:bodyPr/>
          <a:lstStyle/>
          <a:p>
            <a:r>
              <a:rPr lang="en-US"/>
              <a:t>References: </a:t>
            </a:r>
            <a:endParaRPr lang="en-US" dirty="0"/>
          </a:p>
        </p:txBody>
      </p:sp>
      <p:sp>
        <p:nvSpPr>
          <p:cNvPr id="3" name="TextBox 2">
            <a:extLst>
              <a:ext uri="{FF2B5EF4-FFF2-40B4-BE49-F238E27FC236}">
                <a16:creationId xmlns="" xmlns:a16="http://schemas.microsoft.com/office/drawing/2014/main" id="{56654711-E169-C5C6-5E72-2866977BB898}"/>
              </a:ext>
            </a:extLst>
          </p:cNvPr>
          <p:cNvSpPr txBox="1"/>
          <p:nvPr/>
        </p:nvSpPr>
        <p:spPr>
          <a:xfrm>
            <a:off x="8120152" y="1569582"/>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sp>
        <p:nvSpPr>
          <p:cNvPr id="10" name="TextBox 9">
            <a:extLst>
              <a:ext uri="{FF2B5EF4-FFF2-40B4-BE49-F238E27FC236}">
                <a16:creationId xmlns="" xmlns:a16="http://schemas.microsoft.com/office/drawing/2014/main" id="{9175856B-7D60-2DEB-59A7-7B3687EE3394}"/>
              </a:ext>
            </a:extLst>
          </p:cNvPr>
          <p:cNvSpPr txBox="1"/>
          <p:nvPr/>
        </p:nvSpPr>
        <p:spPr>
          <a:xfrm>
            <a:off x="2812217" y="1559949"/>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5213" b="30659"/>
          <a:stretch/>
        </p:blipFill>
        <p:spPr>
          <a:xfrm>
            <a:off x="482183" y="2258297"/>
            <a:ext cx="4838330" cy="2068499"/>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2945" r="36295"/>
          <a:stretch/>
        </p:blipFill>
        <p:spPr>
          <a:xfrm rot="16200000">
            <a:off x="7348800" y="1060793"/>
            <a:ext cx="2040773" cy="4423063"/>
          </a:xfrm>
          <a:prstGeom prst="rect">
            <a:avLst/>
          </a:prstGeom>
        </p:spPr>
      </p:pic>
    </p:spTree>
    <p:extLst>
      <p:ext uri="{BB962C8B-B14F-4D97-AF65-F5344CB8AC3E}">
        <p14:creationId xmlns:p14="http://schemas.microsoft.com/office/powerpoint/2010/main" val="174659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3226F8-0420-F98C-2D6A-27B6557FA674}"/>
              </a:ext>
            </a:extLst>
          </p:cNvPr>
          <p:cNvSpPr>
            <a:spLocks noGrp="1"/>
          </p:cNvSpPr>
          <p:nvPr>
            <p:ph type="title"/>
          </p:nvPr>
        </p:nvSpPr>
        <p:spPr>
          <a:xfrm>
            <a:off x="838200" y="102860"/>
            <a:ext cx="10515600" cy="1325563"/>
          </a:xfrm>
        </p:spPr>
        <p:txBody>
          <a:bodyPr/>
          <a:lstStyle/>
          <a:p>
            <a:r>
              <a:rPr lang="en-US" dirty="0"/>
              <a:t>Patient’s Photos</a:t>
            </a:r>
            <a:endParaRPr lang="en-AE" dirty="0"/>
          </a:p>
        </p:txBody>
      </p:sp>
      <p:sp>
        <p:nvSpPr>
          <p:cNvPr id="4" name="Date Placeholder 3">
            <a:extLst>
              <a:ext uri="{FF2B5EF4-FFF2-40B4-BE49-F238E27FC236}">
                <a16:creationId xmlns="" xmlns:a16="http://schemas.microsoft.com/office/drawing/2014/main" id="{B1810A30-DA36-CB00-B2A3-82571CB1D2A3}"/>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A8D42200-59A9-FC50-2920-2A97CC616746}"/>
              </a:ext>
            </a:extLst>
          </p:cNvPr>
          <p:cNvSpPr>
            <a:spLocks noGrp="1"/>
          </p:cNvSpPr>
          <p:nvPr>
            <p:ph type="ftr" sz="quarter" idx="11"/>
          </p:nvPr>
        </p:nvSpPr>
        <p:spPr/>
        <p:txBody>
          <a:bodyPr/>
          <a:lstStyle/>
          <a:p>
            <a:r>
              <a:rPr lang="en-US"/>
              <a:t>References: </a:t>
            </a:r>
            <a:endParaRPr lang="en-US" dirty="0"/>
          </a:p>
        </p:txBody>
      </p:sp>
      <p:sp>
        <p:nvSpPr>
          <p:cNvPr id="11" name="TextBox 10">
            <a:extLst>
              <a:ext uri="{FF2B5EF4-FFF2-40B4-BE49-F238E27FC236}">
                <a16:creationId xmlns="" xmlns:a16="http://schemas.microsoft.com/office/drawing/2014/main" id="{36D1648B-1E3E-5CE4-04A9-4D36F47BFDFC}"/>
              </a:ext>
            </a:extLst>
          </p:cNvPr>
          <p:cNvSpPr txBox="1"/>
          <p:nvPr/>
        </p:nvSpPr>
        <p:spPr>
          <a:xfrm>
            <a:off x="523077" y="1926316"/>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12" name="TextBox 11">
            <a:extLst>
              <a:ext uri="{FF2B5EF4-FFF2-40B4-BE49-F238E27FC236}">
                <a16:creationId xmlns="" xmlns:a16="http://schemas.microsoft.com/office/drawing/2014/main" id="{260DA863-A9E9-5820-430C-96D07F47C201}"/>
              </a:ext>
            </a:extLst>
          </p:cNvPr>
          <p:cNvSpPr txBox="1"/>
          <p:nvPr/>
        </p:nvSpPr>
        <p:spPr>
          <a:xfrm>
            <a:off x="6942248" y="1936789"/>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18667" r="31005" b="30097"/>
          <a:stretch/>
        </p:blipFill>
        <p:spPr>
          <a:xfrm>
            <a:off x="523077" y="2295649"/>
            <a:ext cx="5357693" cy="2315204"/>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1524" r="28021" b="18698"/>
          <a:stretch/>
        </p:blipFill>
        <p:spPr>
          <a:xfrm rot="16200000">
            <a:off x="7840764" y="1397131"/>
            <a:ext cx="2304542" cy="4101573"/>
          </a:xfrm>
          <a:prstGeom prst="rect">
            <a:avLst/>
          </a:prstGeom>
        </p:spPr>
      </p:pic>
    </p:spTree>
    <p:extLst>
      <p:ext uri="{BB962C8B-B14F-4D97-AF65-F5344CB8AC3E}">
        <p14:creationId xmlns:p14="http://schemas.microsoft.com/office/powerpoint/2010/main" val="4166726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36" y="149612"/>
            <a:ext cx="10515600" cy="1325563"/>
          </a:xfrm>
        </p:spPr>
        <p:txBody>
          <a:bodyPr/>
          <a:lstStyle/>
          <a:p>
            <a:r>
              <a:rPr lang="en-US" dirty="0"/>
              <a:t>Patient’s Photos</a:t>
            </a:r>
            <a:endParaRPr lang="en-AE" dirty="0"/>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References: </a:t>
            </a:r>
            <a:endParaRPr lang="en-US" dirty="0">
              <a:solidFill>
                <a:prstClr val="black">
                  <a:tint val="75000"/>
                </a:prstClr>
              </a:solidFill>
            </a:endParaRPr>
          </a:p>
        </p:txBody>
      </p:sp>
      <p:pic>
        <p:nvPicPr>
          <p:cNvPr id="6" name="Content Placeholder 5">
            <a:extLst>
              <a:ext uri="{FF2B5EF4-FFF2-40B4-BE49-F238E27FC236}">
                <a16:creationId xmlns="" xmlns:a16="http://schemas.microsoft.com/office/drawing/2014/main" id="{4CBC3211-8808-0BAE-B774-1F9FAAA1E0A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157" t="6705" r="6844" b="8824"/>
          <a:stretch/>
        </p:blipFill>
        <p:spPr>
          <a:xfrm>
            <a:off x="926255" y="2295648"/>
            <a:ext cx="3913445" cy="3060901"/>
          </a:xfrm>
          <a:prstGeom prst="rect">
            <a:avLst/>
          </a:prstGeom>
        </p:spPr>
      </p:pic>
      <p:pic>
        <p:nvPicPr>
          <p:cNvPr id="7" name="Picture 6">
            <a:extLst>
              <a:ext uri="{FF2B5EF4-FFF2-40B4-BE49-F238E27FC236}">
                <a16:creationId xmlns="" xmlns:a16="http://schemas.microsoft.com/office/drawing/2014/main" id="{93B04696-6FB1-8B19-81AB-E18EFF8B83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037" t="-543" r="32254" b="9066"/>
          <a:stretch/>
        </p:blipFill>
        <p:spPr>
          <a:xfrm rot="16200000">
            <a:off x="6816398" y="1879048"/>
            <a:ext cx="3009497" cy="3945503"/>
          </a:xfrm>
          <a:prstGeom prst="rect">
            <a:avLst/>
          </a:prstGeom>
        </p:spPr>
      </p:pic>
      <p:sp>
        <p:nvSpPr>
          <p:cNvPr id="8" name="TextBox 7">
            <a:extLst>
              <a:ext uri="{FF2B5EF4-FFF2-40B4-BE49-F238E27FC236}">
                <a16:creationId xmlns="" xmlns:a16="http://schemas.microsoft.com/office/drawing/2014/main" id="{36D1648B-1E3E-5CE4-04A9-4D36F47BFDFC}"/>
              </a:ext>
            </a:extLst>
          </p:cNvPr>
          <p:cNvSpPr txBox="1"/>
          <p:nvPr/>
        </p:nvSpPr>
        <p:spPr>
          <a:xfrm>
            <a:off x="926255" y="1977720"/>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9" name="TextBox 8">
            <a:extLst>
              <a:ext uri="{FF2B5EF4-FFF2-40B4-BE49-F238E27FC236}">
                <a16:creationId xmlns="" xmlns:a16="http://schemas.microsoft.com/office/drawing/2014/main" id="{260DA863-A9E9-5820-430C-96D07F47C201}"/>
              </a:ext>
            </a:extLst>
          </p:cNvPr>
          <p:cNvSpPr txBox="1"/>
          <p:nvPr/>
        </p:nvSpPr>
        <p:spPr>
          <a:xfrm>
            <a:off x="6679849" y="1953242"/>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spTree>
    <p:extLst>
      <p:ext uri="{BB962C8B-B14F-4D97-AF65-F5344CB8AC3E}">
        <p14:creationId xmlns:p14="http://schemas.microsoft.com/office/powerpoint/2010/main" val="543105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136" y="149612"/>
            <a:ext cx="10515600" cy="1325563"/>
          </a:xfrm>
        </p:spPr>
        <p:txBody>
          <a:bodyPr/>
          <a:lstStyle/>
          <a:p>
            <a:r>
              <a:rPr lang="en-US" dirty="0"/>
              <a:t>Patient’s Photos</a:t>
            </a:r>
            <a:endParaRPr lang="en-AE" dirty="0"/>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References: </a:t>
            </a:r>
            <a:endParaRPr lang="en-US" dirty="0">
              <a:solidFill>
                <a:prstClr val="black">
                  <a:tint val="75000"/>
                </a:prstClr>
              </a:solidFill>
            </a:endParaRPr>
          </a:p>
        </p:txBody>
      </p:sp>
      <p:sp>
        <p:nvSpPr>
          <p:cNvPr id="8" name="TextBox 7">
            <a:extLst>
              <a:ext uri="{FF2B5EF4-FFF2-40B4-BE49-F238E27FC236}">
                <a16:creationId xmlns="" xmlns:a16="http://schemas.microsoft.com/office/drawing/2014/main" id="{36D1648B-1E3E-5CE4-04A9-4D36F47BFDFC}"/>
              </a:ext>
            </a:extLst>
          </p:cNvPr>
          <p:cNvSpPr txBox="1"/>
          <p:nvPr/>
        </p:nvSpPr>
        <p:spPr>
          <a:xfrm>
            <a:off x="2206414" y="1475175"/>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9" name="TextBox 8">
            <a:extLst>
              <a:ext uri="{FF2B5EF4-FFF2-40B4-BE49-F238E27FC236}">
                <a16:creationId xmlns="" xmlns:a16="http://schemas.microsoft.com/office/drawing/2014/main" id="{260DA863-A9E9-5820-430C-96D07F47C201}"/>
              </a:ext>
            </a:extLst>
          </p:cNvPr>
          <p:cNvSpPr txBox="1"/>
          <p:nvPr/>
        </p:nvSpPr>
        <p:spPr>
          <a:xfrm>
            <a:off x="7899049" y="1319820"/>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097" r="9605"/>
          <a:stretch/>
        </p:blipFill>
        <p:spPr>
          <a:xfrm>
            <a:off x="964712" y="1928049"/>
            <a:ext cx="3703082" cy="3817273"/>
          </a:xfr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2349" t="20131" r="19513" b="-1"/>
          <a:stretch/>
        </p:blipFill>
        <p:spPr>
          <a:xfrm>
            <a:off x="6740434" y="1917692"/>
            <a:ext cx="3488157" cy="3858302"/>
          </a:xfrm>
          <a:prstGeom prst="rect">
            <a:avLst/>
          </a:prstGeom>
        </p:spPr>
      </p:pic>
    </p:spTree>
    <p:extLst>
      <p:ext uri="{BB962C8B-B14F-4D97-AF65-F5344CB8AC3E}">
        <p14:creationId xmlns:p14="http://schemas.microsoft.com/office/powerpoint/2010/main" val="240248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9524" y="1140780"/>
            <a:ext cx="10515600" cy="5717220"/>
          </a:xfrm>
        </p:spPr>
        <p:txBody>
          <a:bodyPr>
            <a:normAutofit/>
          </a:bodyPr>
          <a:lstStyle/>
          <a:p>
            <a:r>
              <a:rPr lang="en-GB" dirty="0">
                <a:ln w="0"/>
                <a:solidFill>
                  <a:srgbClr val="025E99"/>
                </a:solidFill>
                <a:effectLst>
                  <a:outerShdw blurRad="38100" dist="19050" dir="2700000" algn="tl" rotWithShape="0">
                    <a:schemeClr val="dk1">
                      <a:alpha val="40000"/>
                    </a:schemeClr>
                  </a:outerShdw>
                </a:effectLst>
                <a:latin typeface="+mn-lt"/>
                <a:cs typeface="+mn-cs"/>
              </a:rPr>
              <a:t>Observations by </a:t>
            </a:r>
            <a:r>
              <a:rPr lang="en-GB" dirty="0" smtClean="0">
                <a:ln w="0"/>
                <a:solidFill>
                  <a:srgbClr val="025E99"/>
                </a:solidFill>
                <a:effectLst>
                  <a:outerShdw blurRad="38100" dist="19050" dir="2700000" algn="tl" rotWithShape="0">
                    <a:schemeClr val="dk1">
                      <a:alpha val="40000"/>
                    </a:schemeClr>
                  </a:outerShdw>
                </a:effectLst>
                <a:latin typeface="+mn-lt"/>
                <a:cs typeface="+mn-cs"/>
              </a:rPr>
              <a:t>Al </a:t>
            </a:r>
            <a:r>
              <a:rPr lang="en-GB" dirty="0" err="1" smtClean="0">
                <a:ln w="0"/>
                <a:solidFill>
                  <a:srgbClr val="025E99"/>
                </a:solidFill>
                <a:effectLst>
                  <a:outerShdw blurRad="38100" dist="19050" dir="2700000" algn="tl" rotWithShape="0">
                    <a:schemeClr val="dk1">
                      <a:alpha val="40000"/>
                    </a:schemeClr>
                  </a:outerShdw>
                </a:effectLst>
                <a:latin typeface="+mn-lt"/>
                <a:cs typeface="+mn-cs"/>
              </a:rPr>
              <a:t>Reem's</a:t>
            </a:r>
            <a:r>
              <a:rPr lang="en-GB" dirty="0" smtClean="0">
                <a:ln w="0"/>
                <a:solidFill>
                  <a:srgbClr val="025E99"/>
                </a:solidFill>
                <a:effectLst>
                  <a:outerShdw blurRad="38100" dist="19050" dir="2700000" algn="tl" rotWithShape="0">
                    <a:schemeClr val="dk1">
                      <a:alpha val="40000"/>
                    </a:schemeClr>
                  </a:outerShdw>
                </a:effectLst>
                <a:latin typeface="+mn-lt"/>
                <a:cs typeface="+mn-cs"/>
              </a:rPr>
              <a:t> Parents</a:t>
            </a:r>
          </a:p>
          <a:p>
            <a:pPr>
              <a:buFont typeface="Arial" panose="020B0604020202020204" pitchFamily="34" charset="0"/>
              <a:buChar char="–"/>
            </a:pPr>
            <a:r>
              <a:rPr lang="en-GB" sz="1800" dirty="0"/>
              <a:t>Her mother reported that Improvements in the treated area are evident when compared to others. </a:t>
            </a:r>
            <a:endParaRPr lang="en-GB" sz="1800" dirty="0" smtClean="0"/>
          </a:p>
          <a:p>
            <a:pPr>
              <a:buFont typeface="Arial" panose="020B0604020202020204" pitchFamily="34" charset="0"/>
              <a:buChar char="–"/>
            </a:pPr>
            <a:r>
              <a:rPr lang="en-GB" sz="1800" dirty="0"/>
              <a:t>The tightness in her arms has decreased, and the scars are becoming softer with each session, leading to improved mobility in her </a:t>
            </a:r>
            <a:r>
              <a:rPr lang="en-GB" sz="1800" dirty="0" smtClean="0"/>
              <a:t>arms.</a:t>
            </a:r>
          </a:p>
          <a:p>
            <a:pPr marL="0" indent="0">
              <a:buNone/>
            </a:pPr>
            <a:endParaRPr lang="en-GB" sz="1800" dirty="0" smtClean="0"/>
          </a:p>
          <a:p>
            <a:r>
              <a:rPr lang="en-GB" dirty="0" smtClean="0">
                <a:ln w="0"/>
                <a:solidFill>
                  <a:srgbClr val="025E99"/>
                </a:solidFill>
                <a:effectLst>
                  <a:outerShdw blurRad="38100" dist="19050" dir="2700000" algn="tl" rotWithShape="0">
                    <a:schemeClr val="dk1">
                      <a:alpha val="40000"/>
                    </a:schemeClr>
                  </a:outerShdw>
                </a:effectLst>
                <a:latin typeface="+mn-lt"/>
                <a:cs typeface="+mn-cs"/>
              </a:rPr>
              <a:t>Observations </a:t>
            </a:r>
            <a:r>
              <a:rPr lang="en-GB" dirty="0">
                <a:ln w="0"/>
                <a:solidFill>
                  <a:srgbClr val="025E99"/>
                </a:solidFill>
                <a:effectLst>
                  <a:outerShdw blurRad="38100" dist="19050" dir="2700000" algn="tl" rotWithShape="0">
                    <a:schemeClr val="dk1">
                      <a:alpha val="40000"/>
                    </a:schemeClr>
                  </a:outerShdw>
                </a:effectLst>
                <a:latin typeface="+mn-lt"/>
                <a:cs typeface="+mn-cs"/>
              </a:rPr>
              <a:t>by </a:t>
            </a:r>
            <a:r>
              <a:rPr lang="en-GB" dirty="0" smtClean="0">
                <a:ln w="0"/>
                <a:solidFill>
                  <a:srgbClr val="025E99"/>
                </a:solidFill>
                <a:effectLst>
                  <a:outerShdw blurRad="38100" dist="19050" dir="2700000" algn="tl" rotWithShape="0">
                    <a:schemeClr val="dk1">
                      <a:alpha val="40000"/>
                    </a:schemeClr>
                  </a:outerShdw>
                </a:effectLst>
                <a:latin typeface="+mn-lt"/>
                <a:cs typeface="+mn-cs"/>
              </a:rPr>
              <a:t>Doctor</a:t>
            </a:r>
          </a:p>
          <a:p>
            <a:pPr>
              <a:buFont typeface="Arial" panose="020B0604020202020204" pitchFamily="34" charset="0"/>
              <a:buChar char="–"/>
            </a:pPr>
            <a:r>
              <a:rPr lang="en-GB" sz="2000" dirty="0"/>
              <a:t>There has been a decrease in the vascularity of the scar tissue, and the scar contracture has softened. The scar's pliability has improved; its texture has become softer and more elastic. </a:t>
            </a:r>
          </a:p>
          <a:p>
            <a:pPr>
              <a:buFont typeface="Arial" panose="020B0604020202020204" pitchFamily="34" charset="0"/>
              <a:buChar char="–"/>
            </a:pPr>
            <a:r>
              <a:rPr lang="en-GB" sz="2000" dirty="0" smtClean="0"/>
              <a:t>These </a:t>
            </a:r>
            <a:r>
              <a:rPr lang="en-GB" sz="2000" dirty="0"/>
              <a:t>improvements have further enhanced the functionality and range of motion in the </a:t>
            </a:r>
            <a:r>
              <a:rPr lang="en-GB" sz="2000" dirty="0" smtClean="0"/>
              <a:t>arm.</a:t>
            </a:r>
            <a:endParaRPr lang="en-AE" sz="2000" dirty="0">
              <a:ln w="0"/>
              <a:solidFill>
                <a:srgbClr val="025E99"/>
              </a:solidFill>
              <a:effectLst>
                <a:outerShdw blurRad="38100" dist="19050" dir="2700000" algn="tl" rotWithShape="0">
                  <a:schemeClr val="dk1">
                    <a:alpha val="40000"/>
                  </a:schemeClr>
                </a:outerShdw>
              </a:effectLst>
              <a:latin typeface="+mn-lt"/>
              <a:cs typeface="+mn-cs"/>
            </a:endParaRPr>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References: </a:t>
            </a:r>
            <a:endParaRPr lang="en-US" dirty="0">
              <a:solidFill>
                <a:prstClr val="black">
                  <a:tint val="75000"/>
                </a:prstClr>
              </a:solidFill>
            </a:endParaRPr>
          </a:p>
        </p:txBody>
      </p:sp>
    </p:spTree>
    <p:extLst>
      <p:ext uri="{BB962C8B-B14F-4D97-AF65-F5344CB8AC3E}">
        <p14:creationId xmlns:p14="http://schemas.microsoft.com/office/powerpoint/2010/main" val="3188213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0D510DD3-EA17-4319-DF71-E8F579985374}"/>
              </a:ext>
            </a:extLst>
          </p:cNvPr>
          <p:cNvSpPr txBox="1">
            <a:spLocks/>
          </p:cNvSpPr>
          <p:nvPr/>
        </p:nvSpPr>
        <p:spPr>
          <a:xfrm>
            <a:off x="685068" y="2290619"/>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2"/>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smtClean="0"/>
              <a:t>Patient Name:   	Saleh Abdulla </a:t>
            </a:r>
            <a:r>
              <a:rPr lang="en-US" sz="2400" dirty="0" err="1" smtClean="0"/>
              <a:t>Khalfan</a:t>
            </a:r>
            <a:r>
              <a:rPr lang="en-US" sz="2400" dirty="0" smtClean="0"/>
              <a:t> Saleh </a:t>
            </a:r>
            <a:r>
              <a:rPr lang="en-US" sz="2400" dirty="0" err="1" smtClean="0"/>
              <a:t>Almansoori</a:t>
            </a:r>
            <a:r>
              <a:rPr lang="en-US" sz="2400" dirty="0" smtClean="0"/>
              <a:t/>
            </a:r>
            <a:br>
              <a:rPr lang="en-US" sz="2400" dirty="0" smtClean="0"/>
            </a:br>
            <a:r>
              <a:rPr lang="en-US" sz="2400" dirty="0" smtClean="0"/>
              <a:t>MRN: 			23967</a:t>
            </a:r>
            <a:br>
              <a:rPr lang="en-US" sz="2400" dirty="0" smtClean="0"/>
            </a:br>
            <a:r>
              <a:rPr lang="en-US" sz="2400" dirty="0" smtClean="0"/>
              <a:t>Mobile Number: 	0509998200</a:t>
            </a:r>
            <a:br>
              <a:rPr lang="en-US" sz="2400" dirty="0" smtClean="0"/>
            </a:br>
            <a:r>
              <a:rPr lang="en-US" sz="2400" dirty="0" smtClean="0"/>
              <a:t>Date of Birth: 	28 May 1980</a:t>
            </a:r>
            <a:br>
              <a:rPr lang="en-US" sz="2400" dirty="0" smtClean="0"/>
            </a:br>
            <a:r>
              <a:rPr lang="en-US" sz="2400" dirty="0" smtClean="0"/>
              <a:t>Age: 			44 years old</a:t>
            </a:r>
            <a:br>
              <a:rPr lang="en-US" sz="2400" dirty="0" smtClean="0"/>
            </a:br>
            <a:r>
              <a:rPr lang="en-US" sz="2400" dirty="0" smtClean="0"/>
              <a:t>Nationality: 		United Arab Emirates</a:t>
            </a:r>
            <a:br>
              <a:rPr lang="en-US" sz="2400" dirty="0" smtClean="0"/>
            </a:br>
            <a:r>
              <a:rPr lang="en-US" sz="2400" dirty="0" smtClean="0"/>
              <a:t>Gender: 		Male</a:t>
            </a:r>
            <a:br>
              <a:rPr lang="en-US" sz="2400" dirty="0" smtClean="0"/>
            </a:br>
            <a:r>
              <a:rPr lang="en-US" sz="2400" dirty="0" smtClean="0"/>
              <a:t>Emirates ID No: 	784-1980-6351921-3</a:t>
            </a:r>
          </a:p>
          <a:p>
            <a:r>
              <a:rPr lang="en-US" sz="2400" dirty="0" smtClean="0"/>
              <a:t/>
            </a:r>
            <a:br>
              <a:rPr lang="en-US" sz="2400" dirty="0" smtClean="0"/>
            </a:br>
            <a:endParaRPr lang="en-AE" sz="2400" dirty="0"/>
          </a:p>
        </p:txBody>
      </p:sp>
      <p:sp>
        <p:nvSpPr>
          <p:cNvPr id="7" name="Title 1">
            <a:extLst>
              <a:ext uri="{FF2B5EF4-FFF2-40B4-BE49-F238E27FC236}">
                <a16:creationId xmlns="" xmlns:a16="http://schemas.microsoft.com/office/drawing/2014/main" id="{C3D620E6-58BF-CF80-5C9F-AA04968E2004}"/>
              </a:ext>
            </a:extLst>
          </p:cNvPr>
          <p:cNvSpPr txBox="1">
            <a:spLocks/>
          </p:cNvSpPr>
          <p:nvPr/>
        </p:nvSpPr>
        <p:spPr>
          <a:xfrm>
            <a:off x="304800" y="532341"/>
            <a:ext cx="992161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lang="en-US" sz="4800" b="0" i="0" kern="1200" cap="none" spc="0">
                <a:ln w="0"/>
                <a:solidFill>
                  <a:schemeClr val="bg1"/>
                </a:solidFill>
                <a:effectLst>
                  <a:outerShdw blurRad="38100" dist="19050" dir="2700000" algn="tl" rotWithShape="0">
                    <a:schemeClr val="dk1">
                      <a:alpha val="40000"/>
                    </a:schemeClr>
                  </a:outerShdw>
                </a:effectLst>
                <a:latin typeface="+mn-lt"/>
                <a:ea typeface="+mn-ea"/>
                <a:cs typeface="+mn-cs"/>
              </a:defRPr>
            </a:lvl1pPr>
          </a:lstStyle>
          <a:p>
            <a:r>
              <a:rPr lang="en-GB" sz="4000" dirty="0" smtClean="0"/>
              <a:t>Patient Information</a:t>
            </a:r>
            <a:endParaRPr lang="en-GB" sz="4000" dirty="0"/>
          </a:p>
        </p:txBody>
      </p:sp>
    </p:spTree>
    <p:extLst>
      <p:ext uri="{BB962C8B-B14F-4D97-AF65-F5344CB8AC3E}">
        <p14:creationId xmlns:p14="http://schemas.microsoft.com/office/powerpoint/2010/main" val="2827060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 History </a:t>
            </a:r>
            <a:endParaRPr lang="en-AE" dirty="0"/>
          </a:p>
        </p:txBody>
      </p:sp>
      <p:sp>
        <p:nvSpPr>
          <p:cNvPr id="3" name="Content Placeholder 2"/>
          <p:cNvSpPr>
            <a:spLocks noGrp="1"/>
          </p:cNvSpPr>
          <p:nvPr>
            <p:ph idx="1"/>
          </p:nvPr>
        </p:nvSpPr>
        <p:spPr>
          <a:xfrm>
            <a:off x="766480" y="1923279"/>
            <a:ext cx="10515600" cy="4351338"/>
          </a:xfrm>
        </p:spPr>
        <p:txBody>
          <a:bodyPr>
            <a:normAutofit/>
          </a:bodyPr>
          <a:lstStyle/>
          <a:p>
            <a:endParaRPr lang="en-GB" sz="2000" dirty="0" smtClean="0"/>
          </a:p>
          <a:p>
            <a:r>
              <a:rPr lang="en-GB" sz="2000" dirty="0" smtClean="0"/>
              <a:t>Patient </a:t>
            </a:r>
            <a:r>
              <a:rPr lang="en-GB" sz="2000" dirty="0"/>
              <a:t>Saleh is </a:t>
            </a:r>
            <a:r>
              <a:rPr lang="en-GB" sz="2000" dirty="0" smtClean="0"/>
              <a:t>44 </a:t>
            </a:r>
            <a:r>
              <a:rPr lang="en-GB" sz="2000" dirty="0"/>
              <a:t>years old male </a:t>
            </a:r>
            <a:r>
              <a:rPr lang="en-GB" sz="2000" dirty="0" smtClean="0"/>
              <a:t>Emirati, </a:t>
            </a:r>
            <a:r>
              <a:rPr lang="en-GB" sz="2000" dirty="0"/>
              <a:t>came to the </a:t>
            </a:r>
            <a:r>
              <a:rPr lang="en-GB" sz="2000" dirty="0" err="1"/>
              <a:t>center</a:t>
            </a:r>
            <a:r>
              <a:rPr lang="en-GB" sz="2000" dirty="0"/>
              <a:t> on 11th October, 2023 complaining of spontaneous keloid </a:t>
            </a:r>
            <a:r>
              <a:rPr lang="en-GB" sz="2000" dirty="0" smtClean="0"/>
              <a:t>scars</a:t>
            </a:r>
            <a:endParaRPr lang="en-GB" sz="2000" dirty="0"/>
          </a:p>
          <a:p>
            <a:r>
              <a:rPr lang="en-GB" sz="2000" dirty="0" smtClean="0"/>
              <a:t>Mr</a:t>
            </a:r>
            <a:r>
              <a:rPr lang="en-GB" sz="2000" dirty="0"/>
              <a:t>. Saleh Abdulla al </a:t>
            </a:r>
            <a:r>
              <a:rPr lang="en-GB" sz="2000" dirty="0" err="1"/>
              <a:t>Mansoori</a:t>
            </a:r>
            <a:r>
              <a:rPr lang="en-GB" sz="2000" dirty="0"/>
              <a:t> is a known to develop Keloid Scarring on his chest, back, shoulders and upper extremities</a:t>
            </a:r>
            <a:r>
              <a:rPr lang="en-GB" sz="2000" dirty="0" smtClean="0"/>
              <a:t>.</a:t>
            </a:r>
          </a:p>
          <a:p>
            <a:r>
              <a:rPr lang="en-GB" sz="2000" dirty="0"/>
              <a:t>Keloid scars are known to be painful and pruritic, and can significantly impair function and patients' quality of life. </a:t>
            </a:r>
            <a:endParaRPr lang="en-GB" sz="2000" dirty="0" smtClean="0"/>
          </a:p>
          <a:p>
            <a:r>
              <a:rPr lang="en-GB" sz="2000" dirty="0"/>
              <a:t>Mr. Saleh has been suffering from Keloid scars for more than ten years, and has underwent multiple sessions of </a:t>
            </a:r>
            <a:r>
              <a:rPr lang="en-GB" sz="2000" dirty="0" err="1"/>
              <a:t>intralesional</a:t>
            </a:r>
            <a:r>
              <a:rPr lang="en-GB" sz="2000" dirty="0"/>
              <a:t> Triamcinolone injection </a:t>
            </a:r>
            <a:r>
              <a:rPr lang="en-GB" sz="2000" dirty="0" smtClean="0"/>
              <a:t>but the </a:t>
            </a:r>
            <a:r>
              <a:rPr lang="en-GB" sz="2000" dirty="0"/>
              <a:t>improvement </a:t>
            </a:r>
            <a:r>
              <a:rPr lang="en-GB" sz="2000" dirty="0" smtClean="0"/>
              <a:t>was unsatisfactory.</a:t>
            </a:r>
          </a:p>
          <a:p>
            <a:r>
              <a:rPr lang="en-GB" sz="2000" dirty="0"/>
              <a:t>Patient’s </a:t>
            </a:r>
            <a:r>
              <a:rPr lang="en-GB" sz="2000" dirty="0" smtClean="0"/>
              <a:t>two </a:t>
            </a:r>
            <a:r>
              <a:rPr lang="en-GB" sz="2000" dirty="0"/>
              <a:t>sisters and </a:t>
            </a:r>
            <a:r>
              <a:rPr lang="en-GB" sz="2000" dirty="0" smtClean="0"/>
              <a:t>one </a:t>
            </a:r>
            <a:r>
              <a:rPr lang="en-GB" sz="2000" dirty="0"/>
              <a:t>brother </a:t>
            </a:r>
            <a:r>
              <a:rPr lang="en-GB" sz="2000" dirty="0" smtClean="0"/>
              <a:t>are </a:t>
            </a:r>
            <a:r>
              <a:rPr lang="en-GB" sz="2000" dirty="0"/>
              <a:t>having the same condition. </a:t>
            </a:r>
            <a:endParaRPr lang="en-GB" sz="2000" dirty="0" smtClean="0"/>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References: </a:t>
            </a:r>
            <a:endParaRPr lang="en-US" dirty="0">
              <a:solidFill>
                <a:prstClr val="black">
                  <a:tint val="75000"/>
                </a:prstClr>
              </a:solidFill>
            </a:endParaRPr>
          </a:p>
        </p:txBody>
      </p:sp>
    </p:spTree>
    <p:extLst>
      <p:ext uri="{BB962C8B-B14F-4D97-AF65-F5344CB8AC3E}">
        <p14:creationId xmlns:p14="http://schemas.microsoft.com/office/powerpoint/2010/main" val="3103524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C3D620E6-58BF-CF80-5C9F-AA04968E2004}"/>
              </a:ext>
            </a:extLst>
          </p:cNvPr>
          <p:cNvSpPr>
            <a:spLocks noGrp="1"/>
          </p:cNvSpPr>
          <p:nvPr>
            <p:ph type="ctrTitle"/>
          </p:nvPr>
        </p:nvSpPr>
        <p:spPr>
          <a:xfrm>
            <a:off x="653142" y="827312"/>
            <a:ext cx="9144000" cy="1047489"/>
          </a:xfrm>
        </p:spPr>
        <p:txBody>
          <a:bodyPr>
            <a:normAutofit/>
          </a:bodyPr>
          <a:lstStyle/>
          <a:p>
            <a:r>
              <a:rPr lang="en-US" sz="4000" dirty="0"/>
              <a:t>Patient Information</a:t>
            </a:r>
            <a:endParaRPr lang="en-AE" sz="4000" dirty="0"/>
          </a:p>
        </p:txBody>
      </p:sp>
      <p:sp>
        <p:nvSpPr>
          <p:cNvPr id="8" name="Content Placeholder 2">
            <a:extLst>
              <a:ext uri="{FF2B5EF4-FFF2-40B4-BE49-F238E27FC236}">
                <a16:creationId xmlns="" xmlns:a16="http://schemas.microsoft.com/office/drawing/2014/main" id="{0D510DD3-EA17-4319-DF71-E8F579985374}"/>
              </a:ext>
            </a:extLst>
          </p:cNvPr>
          <p:cNvSpPr txBox="1">
            <a:spLocks/>
          </p:cNvSpPr>
          <p:nvPr/>
        </p:nvSpPr>
        <p:spPr>
          <a:xfrm>
            <a:off x="1042119" y="2567622"/>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2"/>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t>Patient Name:   	Taleb </a:t>
            </a:r>
            <a:r>
              <a:rPr lang="en-US" dirty="0" err="1"/>
              <a:t>Oshayer</a:t>
            </a:r>
            <a:r>
              <a:rPr lang="en-US" dirty="0"/>
              <a:t> Abdulla </a:t>
            </a:r>
            <a:r>
              <a:rPr lang="en-US" dirty="0" err="1" smtClean="0"/>
              <a:t>Almansoori</a:t>
            </a:r>
            <a:r>
              <a:rPr lang="en-US" dirty="0" smtClean="0"/>
              <a:t/>
            </a:r>
            <a:br>
              <a:rPr lang="en-US" dirty="0" smtClean="0"/>
            </a:br>
            <a:r>
              <a:rPr lang="en-US" dirty="0" smtClean="0"/>
              <a:t>MRN: 			23853</a:t>
            </a:r>
            <a:br>
              <a:rPr lang="en-US" dirty="0" smtClean="0"/>
            </a:br>
            <a:r>
              <a:rPr lang="en-US" dirty="0" smtClean="0"/>
              <a:t>Mobile Number: 	0506221460</a:t>
            </a:r>
            <a:br>
              <a:rPr lang="en-US" dirty="0" smtClean="0"/>
            </a:br>
            <a:r>
              <a:rPr lang="en-US" dirty="0" smtClean="0"/>
              <a:t>Date of Birth: 	17 February 2009</a:t>
            </a:r>
            <a:br>
              <a:rPr lang="en-US" dirty="0" smtClean="0"/>
            </a:br>
            <a:r>
              <a:rPr lang="en-US" dirty="0" smtClean="0"/>
              <a:t>Age: 			14 years old</a:t>
            </a:r>
            <a:br>
              <a:rPr lang="en-US" dirty="0" smtClean="0"/>
            </a:br>
            <a:r>
              <a:rPr lang="en-US" dirty="0" smtClean="0"/>
              <a:t>Nationality: 		United Arab Emirates</a:t>
            </a:r>
            <a:br>
              <a:rPr lang="en-US" dirty="0" smtClean="0"/>
            </a:br>
            <a:r>
              <a:rPr lang="en-US" dirty="0" smtClean="0"/>
              <a:t>Gender: 		Male</a:t>
            </a:r>
            <a:br>
              <a:rPr lang="en-US" dirty="0" smtClean="0"/>
            </a:br>
            <a:r>
              <a:rPr lang="en-US" dirty="0" smtClean="0"/>
              <a:t>Emirates ID No.: 	784-2009-9050818-4</a:t>
            </a:r>
            <a:br>
              <a:rPr lang="en-US" dirty="0" smtClean="0"/>
            </a:br>
            <a:endParaRPr lang="en-AE" dirty="0"/>
          </a:p>
        </p:txBody>
      </p:sp>
    </p:spTree>
    <p:extLst>
      <p:ext uri="{BB962C8B-B14F-4D97-AF65-F5344CB8AC3E}">
        <p14:creationId xmlns:p14="http://schemas.microsoft.com/office/powerpoint/2010/main" val="2283745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91C666-10C6-9299-81B5-68BDA983E962}"/>
              </a:ext>
            </a:extLst>
          </p:cNvPr>
          <p:cNvSpPr>
            <a:spLocks noGrp="1"/>
          </p:cNvSpPr>
          <p:nvPr>
            <p:ph type="title"/>
          </p:nvPr>
        </p:nvSpPr>
        <p:spPr>
          <a:xfrm>
            <a:off x="766480" y="0"/>
            <a:ext cx="10515600" cy="1325563"/>
          </a:xfrm>
        </p:spPr>
        <p:txBody>
          <a:bodyPr/>
          <a:lstStyle/>
          <a:p>
            <a:r>
              <a:rPr lang="en-US" dirty="0"/>
              <a:t>Patient’s Photos</a:t>
            </a:r>
            <a:endParaRPr lang="en-AE" dirty="0"/>
          </a:p>
        </p:txBody>
      </p:sp>
      <p:pic>
        <p:nvPicPr>
          <p:cNvPr id="6" name="Content Placeholder 5">
            <a:extLst>
              <a:ext uri="{FF2B5EF4-FFF2-40B4-BE49-F238E27FC236}">
                <a16:creationId xmlns="" xmlns:a16="http://schemas.microsoft.com/office/drawing/2014/main" id="{3D5220BB-B87A-E669-B69F-F6FC1205CCA8}"/>
              </a:ext>
            </a:extLst>
          </p:cNvPr>
          <p:cNvPicPr>
            <a:picLocks noGrp="1" noChangeAspect="1"/>
          </p:cNvPicPr>
          <p:nvPr>
            <p:ph idx="1"/>
          </p:nvPr>
        </p:nvPicPr>
        <p:blipFill>
          <a:blip r:embed="rId2"/>
          <a:stretch>
            <a:fillRect/>
          </a:stretch>
        </p:blipFill>
        <p:spPr>
          <a:xfrm>
            <a:off x="882589" y="1726970"/>
            <a:ext cx="4816875" cy="3612656"/>
          </a:xfrm>
          <a:prstGeom prst="rect">
            <a:avLst/>
          </a:prstGeom>
        </p:spPr>
      </p:pic>
      <p:sp>
        <p:nvSpPr>
          <p:cNvPr id="4" name="Date Placeholder 3">
            <a:extLst>
              <a:ext uri="{FF2B5EF4-FFF2-40B4-BE49-F238E27FC236}">
                <a16:creationId xmlns="" xmlns:a16="http://schemas.microsoft.com/office/drawing/2014/main" id="{ED4512E0-00DD-4D3E-7B4C-3FD337DCF4C4}"/>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EDA26F5A-163B-BE6E-A1A2-83BBE62BF37C}"/>
              </a:ext>
            </a:extLst>
          </p:cNvPr>
          <p:cNvSpPr>
            <a:spLocks noGrp="1"/>
          </p:cNvSpPr>
          <p:nvPr>
            <p:ph type="ftr" sz="quarter" idx="11"/>
          </p:nvPr>
        </p:nvSpPr>
        <p:spPr/>
        <p:txBody>
          <a:bodyPr/>
          <a:lstStyle/>
          <a:p>
            <a:r>
              <a:rPr lang="en-US" dirty="0"/>
              <a:t>References: </a:t>
            </a:r>
          </a:p>
        </p:txBody>
      </p:sp>
      <p:sp>
        <p:nvSpPr>
          <p:cNvPr id="9" name="TextBox 8">
            <a:extLst>
              <a:ext uri="{FF2B5EF4-FFF2-40B4-BE49-F238E27FC236}">
                <a16:creationId xmlns="" xmlns:a16="http://schemas.microsoft.com/office/drawing/2014/main" id="{3B433712-9A31-469F-D3DC-392D824B3EF7}"/>
              </a:ext>
            </a:extLst>
          </p:cNvPr>
          <p:cNvSpPr txBox="1"/>
          <p:nvPr/>
        </p:nvSpPr>
        <p:spPr>
          <a:xfrm>
            <a:off x="2628139" y="1246352"/>
            <a:ext cx="1666959" cy="369332"/>
          </a:xfrm>
          <a:prstGeom prst="rect">
            <a:avLst/>
          </a:prstGeom>
          <a:noFill/>
          <a:ln>
            <a:noFill/>
          </a:ln>
        </p:spPr>
        <p:txBody>
          <a:bodyPr wrap="square" rtlCol="0">
            <a:spAutoFit/>
          </a:bodyPr>
          <a:lstStyle/>
          <a:p>
            <a:r>
              <a:rPr lang="en-US" b="1" dirty="0" smtClean="0">
                <a:solidFill>
                  <a:schemeClr val="accent5">
                    <a:lumMod val="50000"/>
                  </a:schemeClr>
                </a:solidFill>
              </a:rPr>
              <a:t>BEFORE </a:t>
            </a:r>
            <a:endParaRPr lang="en-AE" b="1" dirty="0">
              <a:solidFill>
                <a:schemeClr val="accent5">
                  <a:lumMod val="50000"/>
                </a:schemeClr>
              </a:solidFill>
            </a:endParaRPr>
          </a:p>
        </p:txBody>
      </p:sp>
      <p:sp>
        <p:nvSpPr>
          <p:cNvPr id="11" name="TextBox 10">
            <a:extLst>
              <a:ext uri="{FF2B5EF4-FFF2-40B4-BE49-F238E27FC236}">
                <a16:creationId xmlns="" xmlns:a16="http://schemas.microsoft.com/office/drawing/2014/main" id="{00A55604-6C13-AF2D-A52D-BD1CDD2EEE60}"/>
              </a:ext>
            </a:extLst>
          </p:cNvPr>
          <p:cNvSpPr txBox="1"/>
          <p:nvPr/>
        </p:nvSpPr>
        <p:spPr>
          <a:xfrm>
            <a:off x="7876100" y="1246352"/>
            <a:ext cx="2647864" cy="369332"/>
          </a:xfrm>
          <a:prstGeom prst="rect">
            <a:avLst/>
          </a:prstGeom>
          <a:noFill/>
        </p:spPr>
        <p:txBody>
          <a:bodyPr wrap="square" rtlCol="0">
            <a:spAutoFit/>
          </a:bodyPr>
          <a:lstStyle/>
          <a:p>
            <a:r>
              <a:rPr lang="en-US" b="1" dirty="0" smtClean="0">
                <a:solidFill>
                  <a:schemeClr val="accent5">
                    <a:lumMod val="50000"/>
                  </a:schemeClr>
                </a:solidFill>
              </a:rPr>
              <a:t>AFTER</a:t>
            </a:r>
            <a:endParaRPr lang="en-AE" b="1" dirty="0">
              <a:solidFill>
                <a:schemeClr val="accent5">
                  <a:lumMod val="50000"/>
                </a:schemeClr>
              </a:solidFill>
            </a:endParaRPr>
          </a:p>
        </p:txBody>
      </p:sp>
      <p:pic>
        <p:nvPicPr>
          <p:cNvPr id="13" name="Content Placeholder 15"/>
          <p:cNvPicPr>
            <a:picLocks noChangeAspect="1"/>
          </p:cNvPicPr>
          <p:nvPr/>
        </p:nvPicPr>
        <p:blipFill rotWithShape="1">
          <a:blip r:embed="rId3" cstate="print">
            <a:extLst>
              <a:ext uri="{28A0092B-C50C-407E-A947-70E740481C1C}">
                <a14:useLocalDpi xmlns:a14="http://schemas.microsoft.com/office/drawing/2010/main" val="0"/>
              </a:ext>
            </a:extLst>
          </a:blip>
          <a:srcRect l="29921" r="13609" b="33397"/>
          <a:stretch/>
        </p:blipFill>
        <p:spPr>
          <a:xfrm>
            <a:off x="6601098" y="1726970"/>
            <a:ext cx="3701142" cy="3615560"/>
          </a:xfrm>
          <a:prstGeom prst="rect">
            <a:avLst/>
          </a:prstGeom>
        </p:spPr>
      </p:pic>
    </p:spTree>
    <p:extLst>
      <p:ext uri="{BB962C8B-B14F-4D97-AF65-F5344CB8AC3E}">
        <p14:creationId xmlns:p14="http://schemas.microsoft.com/office/powerpoint/2010/main" val="1685921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0"/>
            <a:ext cx="10515600" cy="1325563"/>
          </a:xfrm>
        </p:spPr>
        <p:txBody>
          <a:bodyPr/>
          <a:lstStyle/>
          <a:p>
            <a:r>
              <a:rPr lang="en-US" dirty="0"/>
              <a:t>Patient’s Photos</a:t>
            </a:r>
            <a:endParaRPr lang="en-AE" dirty="0"/>
          </a:p>
        </p:txBody>
      </p:sp>
      <p:sp>
        <p:nvSpPr>
          <p:cNvPr id="12" name="Text Placeholder 11"/>
          <p:cNvSpPr>
            <a:spLocks noGrp="1"/>
          </p:cNvSpPr>
          <p:nvPr>
            <p:ph type="body" idx="1"/>
          </p:nvPr>
        </p:nvSpPr>
        <p:spPr/>
        <p:txBody>
          <a:bodyPr>
            <a:normAutofit/>
          </a:bodyPr>
          <a:lstStyle/>
          <a:p>
            <a:pPr algn="ctr"/>
            <a:r>
              <a:rPr lang="en-US" dirty="0" smtClean="0">
                <a:solidFill>
                  <a:srgbClr val="5B9BD5">
                    <a:lumMod val="50000"/>
                  </a:srgbClr>
                </a:solidFill>
              </a:rPr>
              <a:t>BEFORE</a:t>
            </a:r>
            <a:endParaRPr lang="en-AE" dirty="0">
              <a:solidFill>
                <a:srgbClr val="5B9BD5">
                  <a:lumMod val="50000"/>
                </a:srgbClr>
              </a:solidFill>
            </a:endParaRPr>
          </a:p>
        </p:txBody>
      </p:sp>
      <p:sp>
        <p:nvSpPr>
          <p:cNvPr id="14" name="Text Placeholder 13"/>
          <p:cNvSpPr>
            <a:spLocks noGrp="1"/>
          </p:cNvSpPr>
          <p:nvPr>
            <p:ph type="body" sz="quarter" idx="3"/>
          </p:nvPr>
        </p:nvSpPr>
        <p:spPr/>
        <p:txBody>
          <a:bodyPr>
            <a:normAutofit/>
          </a:bodyPr>
          <a:lstStyle/>
          <a:p>
            <a:pPr algn="ctr"/>
            <a:r>
              <a:rPr lang="en-GB" dirty="0">
                <a:solidFill>
                  <a:srgbClr val="5B9BD5">
                    <a:lumMod val="50000"/>
                  </a:srgbClr>
                </a:solidFill>
                <a:sym typeface="Arial"/>
              </a:rPr>
              <a:t>AFTER</a:t>
            </a:r>
            <a:r>
              <a:rPr lang="en-GB" kern="0" dirty="0" smtClean="0">
                <a:solidFill>
                  <a:srgbClr val="5B9BD5">
                    <a:lumMod val="50000"/>
                  </a:srgbClr>
                </a:solidFill>
                <a:cs typeface="Arial"/>
                <a:sym typeface="Arial"/>
              </a:rPr>
              <a:t> </a:t>
            </a:r>
            <a:endParaRPr lang="en-AE" kern="0" dirty="0">
              <a:solidFill>
                <a:srgbClr val="5B9BD5">
                  <a:lumMod val="50000"/>
                </a:srgbClr>
              </a:solidFill>
              <a:cs typeface="Arial"/>
              <a:sym typeface="Arial"/>
            </a:endParaRPr>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References: </a:t>
            </a:r>
            <a:endParaRPr lang="en-US" dirty="0">
              <a:solidFill>
                <a:prstClr val="black">
                  <a:tint val="75000"/>
                </a:prstClr>
              </a:solidFill>
            </a:endParaRPr>
          </a:p>
        </p:txBody>
      </p:sp>
      <p:pic>
        <p:nvPicPr>
          <p:cNvPr id="8"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72200" y="2619640"/>
            <a:ext cx="5183188" cy="3455458"/>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62289" y="2505075"/>
            <a:ext cx="4912784" cy="3684588"/>
          </a:xfrm>
        </p:spPr>
      </p:pic>
    </p:spTree>
    <p:extLst>
      <p:ext uri="{BB962C8B-B14F-4D97-AF65-F5344CB8AC3E}">
        <p14:creationId xmlns:p14="http://schemas.microsoft.com/office/powerpoint/2010/main" val="2341058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0"/>
            <a:ext cx="10515600" cy="1325563"/>
          </a:xfrm>
        </p:spPr>
        <p:txBody>
          <a:bodyPr/>
          <a:lstStyle/>
          <a:p>
            <a:r>
              <a:rPr lang="en-US" dirty="0"/>
              <a:t>Patient’s Photos</a:t>
            </a:r>
            <a:endParaRPr lang="en-AE" dirty="0"/>
          </a:p>
        </p:txBody>
      </p:sp>
      <p:sp>
        <p:nvSpPr>
          <p:cNvPr id="12" name="Text Placeholder 11"/>
          <p:cNvSpPr>
            <a:spLocks noGrp="1"/>
          </p:cNvSpPr>
          <p:nvPr>
            <p:ph type="body" idx="1"/>
          </p:nvPr>
        </p:nvSpPr>
        <p:spPr/>
        <p:txBody>
          <a:bodyPr>
            <a:normAutofit/>
          </a:bodyPr>
          <a:lstStyle/>
          <a:p>
            <a:pPr algn="ctr"/>
            <a:r>
              <a:rPr lang="en-US" dirty="0">
                <a:solidFill>
                  <a:srgbClr val="5B9BD5">
                    <a:lumMod val="50000"/>
                  </a:srgbClr>
                </a:solidFill>
              </a:rPr>
              <a:t>BEFORE</a:t>
            </a:r>
            <a:endParaRPr lang="en-AE" dirty="0">
              <a:solidFill>
                <a:srgbClr val="5B9BD5">
                  <a:lumMod val="50000"/>
                </a:srgbClr>
              </a:solidFill>
            </a:endParaRPr>
          </a:p>
          <a:p>
            <a:pPr algn="ctr"/>
            <a:r>
              <a:rPr lang="en-GB" sz="1600" dirty="0">
                <a:solidFill>
                  <a:srgbClr val="5B9BD5">
                    <a:lumMod val="50000"/>
                  </a:srgbClr>
                </a:solidFill>
              </a:rPr>
              <a:t>11 October 2023</a:t>
            </a:r>
            <a:endParaRPr lang="en-AE" sz="1600" dirty="0">
              <a:solidFill>
                <a:srgbClr val="5B9BD5">
                  <a:lumMod val="50000"/>
                </a:srgbClr>
              </a:solidFill>
            </a:endParaRPr>
          </a:p>
        </p:txBody>
      </p:sp>
      <p:sp>
        <p:nvSpPr>
          <p:cNvPr id="14" name="Text Placeholder 13"/>
          <p:cNvSpPr>
            <a:spLocks noGrp="1"/>
          </p:cNvSpPr>
          <p:nvPr>
            <p:ph type="body" sz="quarter" idx="3"/>
          </p:nvPr>
        </p:nvSpPr>
        <p:spPr/>
        <p:txBody>
          <a:bodyPr>
            <a:normAutofit/>
          </a:bodyPr>
          <a:lstStyle/>
          <a:p>
            <a:pPr algn="ctr"/>
            <a:r>
              <a:rPr lang="en-GB" dirty="0">
                <a:solidFill>
                  <a:srgbClr val="5B9BD5">
                    <a:lumMod val="50000"/>
                  </a:srgbClr>
                </a:solidFill>
                <a:sym typeface="Arial"/>
              </a:rPr>
              <a:t>AFTER</a:t>
            </a:r>
            <a:r>
              <a:rPr lang="en-GB" kern="0" dirty="0" smtClean="0">
                <a:solidFill>
                  <a:srgbClr val="5B9BD5">
                    <a:lumMod val="50000"/>
                  </a:srgbClr>
                </a:solidFill>
                <a:cs typeface="Arial"/>
                <a:sym typeface="Arial"/>
              </a:rPr>
              <a:t> </a:t>
            </a:r>
            <a:endParaRPr lang="en-AE" kern="0" dirty="0">
              <a:solidFill>
                <a:srgbClr val="5B9BD5">
                  <a:lumMod val="50000"/>
                </a:srgbClr>
              </a:solidFill>
              <a:cs typeface="Arial"/>
              <a:sym typeface="Arial"/>
            </a:endParaRPr>
          </a:p>
          <a:p>
            <a:pPr algn="ctr"/>
            <a:r>
              <a:rPr lang="ar-SA" sz="1600" dirty="0">
                <a:solidFill>
                  <a:srgbClr val="5B9BD5">
                    <a:lumMod val="50000"/>
                  </a:srgbClr>
                </a:solidFill>
              </a:rPr>
              <a:t>27 </a:t>
            </a:r>
            <a:r>
              <a:rPr lang="en-GB" sz="1600" dirty="0">
                <a:solidFill>
                  <a:srgbClr val="5B9BD5">
                    <a:lumMod val="50000"/>
                  </a:srgbClr>
                </a:solidFill>
              </a:rPr>
              <a:t> August </a:t>
            </a:r>
            <a:r>
              <a:rPr lang="en-GB" sz="1600" dirty="0" smtClean="0">
                <a:solidFill>
                  <a:srgbClr val="5B9BD5">
                    <a:lumMod val="50000"/>
                  </a:srgbClr>
                </a:solidFill>
              </a:rPr>
              <a:t>2024</a:t>
            </a:r>
            <a:endParaRPr lang="en-AE" sz="1600" dirty="0">
              <a:solidFill>
                <a:srgbClr val="5B9BD5">
                  <a:lumMod val="50000"/>
                </a:srgbClr>
              </a:solidFill>
            </a:endParaRPr>
          </a:p>
        </p:txBody>
      </p:sp>
      <p:pic>
        <p:nvPicPr>
          <p:cNvPr id="16" name="Content Placeholder 15"/>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58936" y="2860675"/>
            <a:ext cx="4184604" cy="2789736"/>
          </a:xfrm>
        </p:spPr>
      </p:pic>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References: </a:t>
            </a:r>
            <a:endParaRPr lang="en-US" dirty="0">
              <a:solidFill>
                <a:prstClr val="black">
                  <a:tint val="75000"/>
                </a:prstClr>
              </a:solidFill>
            </a:endParaRPr>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66" b="24286"/>
          <a:stretch/>
        </p:blipFill>
        <p:spPr>
          <a:xfrm>
            <a:off x="968824" y="2860675"/>
            <a:ext cx="4899713" cy="2789736"/>
          </a:xfrm>
        </p:spPr>
      </p:pic>
    </p:spTree>
    <p:extLst>
      <p:ext uri="{BB962C8B-B14F-4D97-AF65-F5344CB8AC3E}">
        <p14:creationId xmlns:p14="http://schemas.microsoft.com/office/powerpoint/2010/main" val="3725120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0"/>
            <a:ext cx="10515600" cy="1325563"/>
          </a:xfrm>
        </p:spPr>
        <p:txBody>
          <a:bodyPr/>
          <a:lstStyle/>
          <a:p>
            <a:r>
              <a:rPr lang="en-US" dirty="0"/>
              <a:t>Patient’s Photos</a:t>
            </a:r>
            <a:endParaRPr lang="en-AE" dirty="0"/>
          </a:p>
        </p:txBody>
      </p:sp>
      <p:sp>
        <p:nvSpPr>
          <p:cNvPr id="12" name="Text Placeholder 11"/>
          <p:cNvSpPr>
            <a:spLocks noGrp="1"/>
          </p:cNvSpPr>
          <p:nvPr>
            <p:ph type="body" idx="1"/>
          </p:nvPr>
        </p:nvSpPr>
        <p:spPr/>
        <p:txBody>
          <a:bodyPr>
            <a:normAutofit/>
          </a:bodyPr>
          <a:lstStyle/>
          <a:p>
            <a:pPr algn="ctr"/>
            <a:r>
              <a:rPr lang="en-US" dirty="0">
                <a:solidFill>
                  <a:srgbClr val="5B9BD5">
                    <a:lumMod val="50000"/>
                  </a:srgbClr>
                </a:solidFill>
              </a:rPr>
              <a:t>BEFORE</a:t>
            </a:r>
            <a:endParaRPr lang="en-AE" dirty="0">
              <a:solidFill>
                <a:srgbClr val="5B9BD5">
                  <a:lumMod val="50000"/>
                </a:srgbClr>
              </a:solidFill>
            </a:endParaRPr>
          </a:p>
          <a:p>
            <a:pPr algn="ctr"/>
            <a:r>
              <a:rPr lang="en-GB" sz="1600" dirty="0">
                <a:solidFill>
                  <a:srgbClr val="5B9BD5">
                    <a:lumMod val="50000"/>
                  </a:srgbClr>
                </a:solidFill>
              </a:rPr>
              <a:t>11 October 2023</a:t>
            </a:r>
            <a:endParaRPr lang="en-AE" sz="1600" dirty="0">
              <a:solidFill>
                <a:srgbClr val="5B9BD5">
                  <a:lumMod val="50000"/>
                </a:srgbClr>
              </a:solidFill>
            </a:endParaRPr>
          </a:p>
        </p:txBody>
      </p:sp>
      <p:sp>
        <p:nvSpPr>
          <p:cNvPr id="14" name="Text Placeholder 13"/>
          <p:cNvSpPr>
            <a:spLocks noGrp="1"/>
          </p:cNvSpPr>
          <p:nvPr>
            <p:ph type="body" sz="quarter" idx="3"/>
          </p:nvPr>
        </p:nvSpPr>
        <p:spPr/>
        <p:txBody>
          <a:bodyPr>
            <a:normAutofit/>
          </a:bodyPr>
          <a:lstStyle/>
          <a:p>
            <a:pPr algn="ctr"/>
            <a:r>
              <a:rPr lang="en-GB" dirty="0">
                <a:solidFill>
                  <a:srgbClr val="5B9BD5">
                    <a:lumMod val="50000"/>
                  </a:srgbClr>
                </a:solidFill>
                <a:sym typeface="Arial"/>
              </a:rPr>
              <a:t>AFTER</a:t>
            </a:r>
            <a:r>
              <a:rPr lang="en-GB" kern="0" dirty="0" smtClean="0">
                <a:solidFill>
                  <a:srgbClr val="5B9BD5">
                    <a:lumMod val="50000"/>
                  </a:srgbClr>
                </a:solidFill>
                <a:cs typeface="Arial"/>
                <a:sym typeface="Arial"/>
              </a:rPr>
              <a:t> </a:t>
            </a:r>
            <a:endParaRPr lang="en-AE" kern="0" dirty="0">
              <a:solidFill>
                <a:srgbClr val="5B9BD5">
                  <a:lumMod val="50000"/>
                </a:srgbClr>
              </a:solidFill>
              <a:cs typeface="Arial"/>
              <a:sym typeface="Arial"/>
            </a:endParaRPr>
          </a:p>
          <a:p>
            <a:pPr algn="ctr"/>
            <a:r>
              <a:rPr lang="ar-SA" sz="1600" dirty="0">
                <a:solidFill>
                  <a:srgbClr val="5B9BD5">
                    <a:lumMod val="50000"/>
                  </a:srgbClr>
                </a:solidFill>
              </a:rPr>
              <a:t>27 </a:t>
            </a:r>
            <a:r>
              <a:rPr lang="en-GB" sz="1600" dirty="0">
                <a:solidFill>
                  <a:srgbClr val="5B9BD5">
                    <a:lumMod val="50000"/>
                  </a:srgbClr>
                </a:solidFill>
              </a:rPr>
              <a:t> August </a:t>
            </a:r>
            <a:r>
              <a:rPr lang="en-GB" sz="1600" dirty="0" smtClean="0">
                <a:solidFill>
                  <a:srgbClr val="5B9BD5">
                    <a:lumMod val="50000"/>
                  </a:srgbClr>
                </a:solidFill>
              </a:rPr>
              <a:t>2024</a:t>
            </a:r>
            <a:endParaRPr lang="en-AE" sz="1600" dirty="0">
              <a:solidFill>
                <a:srgbClr val="5B9BD5">
                  <a:lumMod val="50000"/>
                </a:srgbClr>
              </a:solidFill>
            </a:endParaRPr>
          </a:p>
        </p:txBody>
      </p:sp>
      <p:pic>
        <p:nvPicPr>
          <p:cNvPr id="16" name="Content Placeholder 15"/>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58936" y="2860675"/>
            <a:ext cx="4184604" cy="2789736"/>
          </a:xfrm>
        </p:spPr>
      </p:pic>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References: </a:t>
            </a:r>
            <a:endParaRPr lang="en-US" dirty="0">
              <a:solidFill>
                <a:prstClr val="black">
                  <a:tint val="75000"/>
                </a:prstClr>
              </a:solidFill>
            </a:endParaRP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26378" y="2860675"/>
            <a:ext cx="4184604" cy="2789736"/>
          </a:xfrm>
        </p:spPr>
      </p:pic>
    </p:spTree>
    <p:extLst>
      <p:ext uri="{BB962C8B-B14F-4D97-AF65-F5344CB8AC3E}">
        <p14:creationId xmlns:p14="http://schemas.microsoft.com/office/powerpoint/2010/main" val="1168506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EA0C29-3393-5CF9-74B3-26DF0073E4CB}"/>
              </a:ext>
            </a:extLst>
          </p:cNvPr>
          <p:cNvSpPr>
            <a:spLocks noGrp="1"/>
          </p:cNvSpPr>
          <p:nvPr>
            <p:ph type="title"/>
          </p:nvPr>
        </p:nvSpPr>
        <p:spPr>
          <a:xfrm>
            <a:off x="838200" y="0"/>
            <a:ext cx="10515600" cy="1325563"/>
          </a:xfrm>
        </p:spPr>
        <p:txBody>
          <a:bodyPr/>
          <a:lstStyle/>
          <a:p>
            <a:r>
              <a:rPr lang="en-US" dirty="0"/>
              <a:t>Patient’s Photos</a:t>
            </a:r>
            <a:endParaRPr lang="en-AE" dirty="0"/>
          </a:p>
        </p:txBody>
      </p:sp>
      <p:pic>
        <p:nvPicPr>
          <p:cNvPr id="6" name="Content Placeholder 5">
            <a:extLst>
              <a:ext uri="{FF2B5EF4-FFF2-40B4-BE49-F238E27FC236}">
                <a16:creationId xmlns="" xmlns:a16="http://schemas.microsoft.com/office/drawing/2014/main" id="{E4379B55-98E2-62B0-6CC9-B13613914B2B}"/>
              </a:ext>
            </a:extLst>
          </p:cNvPr>
          <p:cNvPicPr>
            <a:picLocks noGrp="1" noChangeAspect="1"/>
          </p:cNvPicPr>
          <p:nvPr>
            <p:ph idx="1"/>
          </p:nvPr>
        </p:nvPicPr>
        <p:blipFill rotWithShape="1">
          <a:blip r:embed="rId2"/>
          <a:srcRect l="26245" t="337" r="10135"/>
          <a:stretch/>
        </p:blipFill>
        <p:spPr>
          <a:xfrm>
            <a:off x="2272682" y="1819922"/>
            <a:ext cx="3195963" cy="3754966"/>
          </a:xfrm>
          <a:prstGeom prst="rect">
            <a:avLst/>
          </a:prstGeom>
        </p:spPr>
      </p:pic>
      <p:sp>
        <p:nvSpPr>
          <p:cNvPr id="4" name="Date Placeholder 3">
            <a:extLst>
              <a:ext uri="{FF2B5EF4-FFF2-40B4-BE49-F238E27FC236}">
                <a16:creationId xmlns="" xmlns:a16="http://schemas.microsoft.com/office/drawing/2014/main" id="{02B257EF-7156-D5B5-0495-9E4FB871E106}"/>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7A59D2A6-AB35-63D4-8021-0D4420028C41}"/>
              </a:ext>
            </a:extLst>
          </p:cNvPr>
          <p:cNvSpPr>
            <a:spLocks noGrp="1"/>
          </p:cNvSpPr>
          <p:nvPr>
            <p:ph type="ftr" sz="quarter" idx="11"/>
          </p:nvPr>
        </p:nvSpPr>
        <p:spPr/>
        <p:txBody>
          <a:bodyPr/>
          <a:lstStyle/>
          <a:p>
            <a:r>
              <a:rPr lang="en-US"/>
              <a:t>References: </a:t>
            </a:r>
            <a:endParaRPr lang="en-US" dirty="0"/>
          </a:p>
        </p:txBody>
      </p:sp>
      <p:sp>
        <p:nvSpPr>
          <p:cNvPr id="7" name="TextBox 6">
            <a:extLst>
              <a:ext uri="{FF2B5EF4-FFF2-40B4-BE49-F238E27FC236}">
                <a16:creationId xmlns="" xmlns:a16="http://schemas.microsoft.com/office/drawing/2014/main" id="{BD2E07AE-330D-68E8-FFB9-1E1FE0FBE223}"/>
              </a:ext>
            </a:extLst>
          </p:cNvPr>
          <p:cNvSpPr txBox="1"/>
          <p:nvPr/>
        </p:nvSpPr>
        <p:spPr>
          <a:xfrm>
            <a:off x="2402147" y="5649950"/>
            <a:ext cx="6097348" cy="369332"/>
          </a:xfrm>
          <a:prstGeom prst="rect">
            <a:avLst/>
          </a:prstGeom>
          <a:noFill/>
        </p:spPr>
        <p:txBody>
          <a:bodyPr wrap="square">
            <a:spAutoFit/>
          </a:bodyPr>
          <a:lstStyle/>
          <a:p>
            <a:r>
              <a:rPr lang="en-AE" dirty="0"/>
              <a:t> </a:t>
            </a:r>
            <a:r>
              <a:rPr lang="en-AE" dirty="0" smtClean="0"/>
              <a:t>1</a:t>
            </a:r>
            <a:r>
              <a:rPr lang="en-GB" dirty="0"/>
              <a:t>1</a:t>
            </a:r>
            <a:r>
              <a:rPr lang="en-AE" dirty="0" smtClean="0"/>
              <a:t>/</a:t>
            </a:r>
            <a:r>
              <a:rPr lang="en-GB" dirty="0" smtClean="0"/>
              <a:t>10</a:t>
            </a:r>
            <a:r>
              <a:rPr lang="en-AE" dirty="0" smtClean="0"/>
              <a:t>/202</a:t>
            </a:r>
            <a:r>
              <a:rPr lang="en-GB" dirty="0" smtClean="0"/>
              <a:t>3</a:t>
            </a:r>
            <a:endParaRPr lang="en-AE" dirty="0"/>
          </a:p>
        </p:txBody>
      </p:sp>
      <p:pic>
        <p:nvPicPr>
          <p:cNvPr id="8" name="Picture 7">
            <a:extLst>
              <a:ext uri="{FF2B5EF4-FFF2-40B4-BE49-F238E27FC236}">
                <a16:creationId xmlns="" xmlns:a16="http://schemas.microsoft.com/office/drawing/2014/main" id="{540E787F-6882-7D1A-70AA-7C9DC47AE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564408" y="2431079"/>
            <a:ext cx="3666939" cy="2444626"/>
          </a:xfrm>
          <a:prstGeom prst="rect">
            <a:avLst/>
          </a:prstGeom>
        </p:spPr>
      </p:pic>
      <p:sp>
        <p:nvSpPr>
          <p:cNvPr id="9" name="TextBox 8">
            <a:extLst>
              <a:ext uri="{FF2B5EF4-FFF2-40B4-BE49-F238E27FC236}">
                <a16:creationId xmlns="" xmlns:a16="http://schemas.microsoft.com/office/drawing/2014/main" id="{74DF28DB-5DD6-B1B4-F38A-6BC7D88E654B}"/>
              </a:ext>
            </a:extLst>
          </p:cNvPr>
          <p:cNvSpPr txBox="1"/>
          <p:nvPr/>
        </p:nvSpPr>
        <p:spPr>
          <a:xfrm>
            <a:off x="7736240" y="5649950"/>
            <a:ext cx="6097348" cy="369332"/>
          </a:xfrm>
          <a:prstGeom prst="rect">
            <a:avLst/>
          </a:prstGeom>
          <a:noFill/>
        </p:spPr>
        <p:txBody>
          <a:bodyPr wrap="square">
            <a:spAutoFit/>
          </a:bodyPr>
          <a:lstStyle/>
          <a:p>
            <a:r>
              <a:rPr lang="en-AE" dirty="0"/>
              <a:t> </a:t>
            </a:r>
            <a:r>
              <a:rPr lang="en-AE" dirty="0" smtClean="0"/>
              <a:t>1</a:t>
            </a:r>
            <a:r>
              <a:rPr lang="en-GB" dirty="0" smtClean="0"/>
              <a:t>4</a:t>
            </a:r>
            <a:r>
              <a:rPr lang="en-AE" dirty="0" smtClean="0"/>
              <a:t>/0</a:t>
            </a:r>
            <a:r>
              <a:rPr lang="en-GB" dirty="0" smtClean="0"/>
              <a:t>5</a:t>
            </a:r>
            <a:r>
              <a:rPr lang="en-AE" dirty="0" smtClean="0"/>
              <a:t>/2024</a:t>
            </a:r>
            <a:endParaRPr lang="en-AE" dirty="0"/>
          </a:p>
        </p:txBody>
      </p:sp>
      <p:sp>
        <p:nvSpPr>
          <p:cNvPr id="10" name="TextBox 9">
            <a:extLst>
              <a:ext uri="{FF2B5EF4-FFF2-40B4-BE49-F238E27FC236}">
                <a16:creationId xmlns="" xmlns:a16="http://schemas.microsoft.com/office/drawing/2014/main" id="{EF2DD0F2-FBCB-EF1C-377E-6CEC6D73D5BF}"/>
              </a:ext>
            </a:extLst>
          </p:cNvPr>
          <p:cNvSpPr txBox="1"/>
          <p:nvPr/>
        </p:nvSpPr>
        <p:spPr>
          <a:xfrm>
            <a:off x="2725793" y="1361433"/>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12" name="TextBox 11">
            <a:extLst>
              <a:ext uri="{FF2B5EF4-FFF2-40B4-BE49-F238E27FC236}">
                <a16:creationId xmlns="" xmlns:a16="http://schemas.microsoft.com/office/drawing/2014/main" id="{00A55604-6C13-AF2D-A52D-BD1CDD2EEE60}"/>
              </a:ext>
            </a:extLst>
          </p:cNvPr>
          <p:cNvSpPr txBox="1"/>
          <p:nvPr/>
        </p:nvSpPr>
        <p:spPr>
          <a:xfrm>
            <a:off x="7175563" y="1467838"/>
            <a:ext cx="2647864" cy="369332"/>
          </a:xfrm>
          <a:prstGeom prst="rect">
            <a:avLst/>
          </a:prstGeom>
          <a:noFill/>
        </p:spPr>
        <p:txBody>
          <a:bodyPr wrap="square" rtlCol="0">
            <a:spAutoFit/>
          </a:bodyPr>
          <a:lstStyle/>
          <a:p>
            <a:r>
              <a:rPr lang="en-US" b="1" dirty="0" smtClean="0">
                <a:solidFill>
                  <a:schemeClr val="accent5">
                    <a:lumMod val="50000"/>
                  </a:schemeClr>
                </a:solidFill>
              </a:rPr>
              <a:t>AFTER</a:t>
            </a:r>
            <a:endParaRPr lang="en-AE" b="1" dirty="0">
              <a:solidFill>
                <a:schemeClr val="accent5">
                  <a:lumMod val="50000"/>
                </a:schemeClr>
              </a:solidFill>
            </a:endParaRPr>
          </a:p>
        </p:txBody>
      </p:sp>
    </p:spTree>
    <p:extLst>
      <p:ext uri="{BB962C8B-B14F-4D97-AF65-F5344CB8AC3E}">
        <p14:creationId xmlns:p14="http://schemas.microsoft.com/office/powerpoint/2010/main" val="1186210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891" y="1549153"/>
            <a:ext cx="10515600" cy="5717220"/>
          </a:xfrm>
        </p:spPr>
        <p:txBody>
          <a:bodyPr>
            <a:normAutofit/>
          </a:bodyPr>
          <a:lstStyle/>
          <a:p>
            <a:r>
              <a:rPr lang="en-GB" dirty="0">
                <a:ln w="0"/>
                <a:solidFill>
                  <a:srgbClr val="025E99"/>
                </a:solidFill>
                <a:effectLst>
                  <a:outerShdw blurRad="38100" dist="19050" dir="2700000" algn="tl" rotWithShape="0">
                    <a:schemeClr val="dk1">
                      <a:alpha val="40000"/>
                    </a:schemeClr>
                  </a:outerShdw>
                </a:effectLst>
                <a:latin typeface="+mn-lt"/>
                <a:cs typeface="+mn-cs"/>
              </a:rPr>
              <a:t>Observations by </a:t>
            </a:r>
            <a:r>
              <a:rPr lang="en-GB" dirty="0" smtClean="0">
                <a:ln w="0"/>
                <a:solidFill>
                  <a:srgbClr val="025E99"/>
                </a:solidFill>
                <a:effectLst>
                  <a:outerShdw blurRad="38100" dist="19050" dir="2700000" algn="tl" rotWithShape="0">
                    <a:schemeClr val="dk1">
                      <a:alpha val="40000"/>
                    </a:schemeClr>
                  </a:outerShdw>
                </a:effectLst>
                <a:latin typeface="+mn-lt"/>
                <a:cs typeface="+mn-cs"/>
              </a:rPr>
              <a:t>Saleh</a:t>
            </a:r>
          </a:p>
          <a:p>
            <a:pPr>
              <a:buFont typeface="Arial" panose="020B0604020202020204" pitchFamily="34" charset="0"/>
              <a:buChar char="–"/>
            </a:pPr>
            <a:r>
              <a:rPr lang="en-GB" sz="2400" dirty="0"/>
              <a:t>Patient Saleh reported initial improvements in his keloid scar following the first treatment </a:t>
            </a:r>
            <a:r>
              <a:rPr lang="en-GB" sz="2400" dirty="0" smtClean="0"/>
              <a:t>session.</a:t>
            </a:r>
          </a:p>
          <a:p>
            <a:pPr>
              <a:buFont typeface="Arial" panose="020B0604020202020204" pitchFamily="34" charset="0"/>
              <a:buChar char="–"/>
            </a:pPr>
            <a:r>
              <a:rPr lang="en-GB" sz="2400" dirty="0" smtClean="0"/>
              <a:t>He </a:t>
            </a:r>
            <a:r>
              <a:rPr lang="en-GB" sz="2400" dirty="0"/>
              <a:t>observed that the scar began to shrink gradually and became </a:t>
            </a:r>
            <a:r>
              <a:rPr lang="en-GB" sz="2400" dirty="0" smtClean="0"/>
              <a:t>softer.</a:t>
            </a:r>
          </a:p>
          <a:p>
            <a:r>
              <a:rPr lang="en-GB" dirty="0" smtClean="0">
                <a:ln w="0"/>
                <a:solidFill>
                  <a:srgbClr val="025E99"/>
                </a:solidFill>
                <a:effectLst>
                  <a:outerShdw blurRad="38100" dist="19050" dir="2700000" algn="tl" rotWithShape="0">
                    <a:schemeClr val="dk1">
                      <a:alpha val="40000"/>
                    </a:schemeClr>
                  </a:outerShdw>
                </a:effectLst>
                <a:latin typeface="+mn-lt"/>
                <a:cs typeface="+mn-cs"/>
              </a:rPr>
              <a:t>Observations </a:t>
            </a:r>
            <a:r>
              <a:rPr lang="en-GB" dirty="0">
                <a:ln w="0"/>
                <a:solidFill>
                  <a:srgbClr val="025E99"/>
                </a:solidFill>
                <a:effectLst>
                  <a:outerShdw blurRad="38100" dist="19050" dir="2700000" algn="tl" rotWithShape="0">
                    <a:schemeClr val="dk1">
                      <a:alpha val="40000"/>
                    </a:schemeClr>
                  </a:outerShdw>
                </a:effectLst>
                <a:latin typeface="+mn-lt"/>
                <a:cs typeface="+mn-cs"/>
              </a:rPr>
              <a:t>by </a:t>
            </a:r>
            <a:r>
              <a:rPr lang="en-GB" dirty="0" smtClean="0">
                <a:ln w="0"/>
                <a:solidFill>
                  <a:srgbClr val="025E99"/>
                </a:solidFill>
                <a:effectLst>
                  <a:outerShdw blurRad="38100" dist="19050" dir="2700000" algn="tl" rotWithShape="0">
                    <a:schemeClr val="dk1">
                      <a:alpha val="40000"/>
                    </a:schemeClr>
                  </a:outerShdw>
                </a:effectLst>
                <a:latin typeface="+mn-lt"/>
                <a:cs typeface="+mn-cs"/>
              </a:rPr>
              <a:t>Doctor</a:t>
            </a:r>
          </a:p>
          <a:p>
            <a:pPr>
              <a:buFont typeface="Arial" panose="020B0604020202020204" pitchFamily="34" charset="0"/>
              <a:buChar char="–"/>
            </a:pPr>
            <a:r>
              <a:rPr lang="en-GB" sz="2400" dirty="0"/>
              <a:t>The texture of the scar has become significantly softer, indicating enhanced </a:t>
            </a:r>
            <a:r>
              <a:rPr lang="en-GB" sz="2400" dirty="0" smtClean="0"/>
              <a:t>pliability.</a:t>
            </a:r>
            <a:endParaRPr lang="ar-EG" sz="2400" dirty="0" smtClean="0"/>
          </a:p>
          <a:p>
            <a:pPr>
              <a:buFont typeface="Arial" panose="020B0604020202020204" pitchFamily="34" charset="0"/>
              <a:buChar char="–"/>
            </a:pPr>
            <a:r>
              <a:rPr lang="en-GB" sz="2400" dirty="0" smtClean="0"/>
              <a:t>These </a:t>
            </a:r>
            <a:r>
              <a:rPr lang="en-GB" sz="2400" dirty="0"/>
              <a:t>changes suggest a positive response to the treatment, with the scar demonstrating reduced contracture and increased elasticity. </a:t>
            </a:r>
            <a:endParaRPr lang="ar-EG" sz="2400" dirty="0" smtClean="0"/>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References: </a:t>
            </a:r>
            <a:endParaRPr lang="en-US" dirty="0">
              <a:solidFill>
                <a:prstClr val="black">
                  <a:tint val="75000"/>
                </a:prstClr>
              </a:solidFill>
            </a:endParaRPr>
          </a:p>
        </p:txBody>
      </p:sp>
    </p:spTree>
    <p:extLst>
      <p:ext uri="{BB962C8B-B14F-4D97-AF65-F5344CB8AC3E}">
        <p14:creationId xmlns:p14="http://schemas.microsoft.com/office/powerpoint/2010/main" val="3623569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0D510DD3-EA17-4319-DF71-E8F579985374}"/>
              </a:ext>
            </a:extLst>
          </p:cNvPr>
          <p:cNvSpPr txBox="1">
            <a:spLocks/>
          </p:cNvSpPr>
          <p:nvPr/>
        </p:nvSpPr>
        <p:spPr>
          <a:xfrm>
            <a:off x="1164039" y="2212242"/>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914400" rtl="0" latinLnBrk="0">
              <a:lnSpc>
                <a:spcPct val="9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1pPr>
            <a:lvl2pPr marL="0" marR="0" indent="457200" algn="ctr" defTabSz="914400" rtl="0" latinLnBrk="0">
              <a:lnSpc>
                <a:spcPct val="9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2pPr>
            <a:lvl3pPr marL="0" marR="0" indent="914400" algn="ctr" defTabSz="914400" rtl="0" latinLnBrk="0">
              <a:lnSpc>
                <a:spcPct val="9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3pPr>
            <a:lvl4pPr marL="0" marR="0" indent="1371600" algn="ctr" defTabSz="914400" rtl="0" latinLnBrk="0">
              <a:lnSpc>
                <a:spcPct val="9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4pPr>
            <a:lvl5pPr marL="0" marR="0" indent="1828800" algn="ctr" defTabSz="914400" rtl="0" latinLnBrk="0">
              <a:lnSpc>
                <a:spcPct val="90000"/>
              </a:lnSpc>
              <a:spcBef>
                <a:spcPts val="1000"/>
              </a:spcBef>
              <a:spcAft>
                <a:spcPts val="0"/>
              </a:spcAft>
              <a:buClrTx/>
              <a:buSzTx/>
              <a:buFontTx/>
              <a:buNone/>
              <a:tabLst/>
              <a:defRPr sz="1800" b="0" i="0" u="none" strike="noStrike" cap="none" spc="0" baseline="0">
                <a:solidFill>
                  <a:srgbClr val="FFFFFF"/>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44546A"/>
                </a:solidFill>
                <a:uFillTx/>
                <a:latin typeface="Arial"/>
                <a:ea typeface="Arial"/>
                <a:cs typeface="Arial"/>
                <a:sym typeface="Arial"/>
              </a:defRPr>
            </a:lvl9pPr>
          </a:lstStyle>
          <a:p>
            <a:pPr algn="l" hangingPunct="1"/>
            <a:r>
              <a:rPr lang="en-US" sz="2400" dirty="0" smtClean="0"/>
              <a:t>Patient Name:   	</a:t>
            </a:r>
            <a:r>
              <a:rPr lang="da-DK" sz="2400" dirty="0" smtClean="0"/>
              <a:t>Khalifa Hamad Hareb Salem Almheiri</a:t>
            </a:r>
            <a:r>
              <a:rPr lang="en-US" sz="2400" dirty="0" smtClean="0"/>
              <a:t/>
            </a:r>
            <a:br>
              <a:rPr lang="en-US" sz="2400" dirty="0" smtClean="0"/>
            </a:br>
            <a:r>
              <a:rPr lang="en-US" sz="2400" dirty="0" smtClean="0"/>
              <a:t>MRN: 			24328</a:t>
            </a:r>
            <a:br>
              <a:rPr lang="en-US" sz="2400" dirty="0" smtClean="0"/>
            </a:br>
            <a:r>
              <a:rPr lang="en-US" sz="2400" dirty="0" smtClean="0"/>
              <a:t>Mobile Number: 	0506163113</a:t>
            </a:r>
            <a:br>
              <a:rPr lang="en-US" sz="2400" dirty="0" smtClean="0"/>
            </a:br>
            <a:r>
              <a:rPr lang="en-US" sz="2400" dirty="0" smtClean="0"/>
              <a:t>Date of Birth: 	26 July 2012</a:t>
            </a:r>
            <a:br>
              <a:rPr lang="en-US" sz="2400" dirty="0" smtClean="0"/>
            </a:br>
            <a:r>
              <a:rPr lang="en-US" sz="2400" dirty="0" smtClean="0"/>
              <a:t>Age: 			11 years old</a:t>
            </a:r>
            <a:br>
              <a:rPr lang="en-US" sz="2400" dirty="0" smtClean="0"/>
            </a:br>
            <a:r>
              <a:rPr lang="en-US" sz="2400" dirty="0" smtClean="0"/>
              <a:t>Nationality: 		United Arab Emirates</a:t>
            </a:r>
            <a:br>
              <a:rPr lang="en-US" sz="2400" dirty="0" smtClean="0"/>
            </a:br>
            <a:r>
              <a:rPr lang="en-US" sz="2400" dirty="0" smtClean="0"/>
              <a:t>Gender: 		Male</a:t>
            </a:r>
            <a:br>
              <a:rPr lang="en-US" sz="2400" dirty="0" smtClean="0"/>
            </a:br>
            <a:r>
              <a:rPr lang="en-US" sz="2400" dirty="0" smtClean="0"/>
              <a:t>Emirates ID No: 	784-2012-6543638-2</a:t>
            </a:r>
            <a:br>
              <a:rPr lang="en-US" sz="2400" dirty="0" smtClean="0"/>
            </a:br>
            <a:endParaRPr lang="en-AE" sz="2400" dirty="0"/>
          </a:p>
        </p:txBody>
      </p:sp>
      <p:sp>
        <p:nvSpPr>
          <p:cNvPr id="7" name="Title 1">
            <a:extLst>
              <a:ext uri="{FF2B5EF4-FFF2-40B4-BE49-F238E27FC236}">
                <a16:creationId xmlns="" xmlns:a16="http://schemas.microsoft.com/office/drawing/2014/main" id="{C3D620E6-58BF-CF80-5C9F-AA04968E2004}"/>
              </a:ext>
            </a:extLst>
          </p:cNvPr>
          <p:cNvSpPr txBox="1">
            <a:spLocks/>
          </p:cNvSpPr>
          <p:nvPr/>
        </p:nvSpPr>
        <p:spPr>
          <a:xfrm>
            <a:off x="-801189" y="471381"/>
            <a:ext cx="992161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lang="en-US" sz="4800" b="0" i="0" kern="1200" cap="none" spc="0">
                <a:ln w="0"/>
                <a:solidFill>
                  <a:schemeClr val="bg1"/>
                </a:solidFill>
                <a:effectLst>
                  <a:outerShdw blurRad="38100" dist="19050" dir="2700000" algn="tl" rotWithShape="0">
                    <a:schemeClr val="dk1">
                      <a:alpha val="40000"/>
                    </a:schemeClr>
                  </a:outerShdw>
                </a:effectLst>
                <a:latin typeface="+mn-lt"/>
                <a:ea typeface="+mn-ea"/>
                <a:cs typeface="+mn-cs"/>
              </a:defRPr>
            </a:lvl1pPr>
          </a:lstStyle>
          <a:p>
            <a:r>
              <a:rPr lang="en-GB" sz="4000" dirty="0" smtClean="0"/>
              <a:t>Patient Information</a:t>
            </a:r>
            <a:endParaRPr lang="en-GB" sz="4000"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 History </a:t>
            </a:r>
            <a:endParaRPr lang="en-AE" dirty="0"/>
          </a:p>
        </p:txBody>
      </p:sp>
      <p:sp>
        <p:nvSpPr>
          <p:cNvPr id="3" name="Content Placeholder 2"/>
          <p:cNvSpPr>
            <a:spLocks noGrp="1"/>
          </p:cNvSpPr>
          <p:nvPr>
            <p:ph idx="1"/>
          </p:nvPr>
        </p:nvSpPr>
        <p:spPr>
          <a:xfrm>
            <a:off x="766480" y="1923279"/>
            <a:ext cx="10515600" cy="4351338"/>
          </a:xfrm>
        </p:spPr>
        <p:txBody>
          <a:bodyPr>
            <a:normAutofit/>
          </a:bodyPr>
          <a:lstStyle/>
          <a:p>
            <a:endParaRPr lang="en-GB" sz="2000" dirty="0" smtClean="0"/>
          </a:p>
          <a:p>
            <a:r>
              <a:rPr lang="en-GB" sz="2000" dirty="0"/>
              <a:t>Patient Khalifa is an 11-year-old male Emirati child who came to </a:t>
            </a:r>
            <a:r>
              <a:rPr lang="en-GB" sz="2000" dirty="0" err="1"/>
              <a:t>everlast</a:t>
            </a:r>
            <a:r>
              <a:rPr lang="en-GB" sz="2000" dirty="0"/>
              <a:t> on 7th January 2024, with a history of keloid scars on the </a:t>
            </a:r>
            <a:r>
              <a:rPr lang="en-GB" sz="2000" dirty="0" smtClean="0"/>
              <a:t>neck. </a:t>
            </a:r>
            <a:endParaRPr lang="en-GB" sz="2000" dirty="0"/>
          </a:p>
          <a:p>
            <a:r>
              <a:rPr lang="en-GB" sz="2000" dirty="0" smtClean="0"/>
              <a:t>These </a:t>
            </a:r>
            <a:r>
              <a:rPr lang="en-GB" sz="2000" dirty="0"/>
              <a:t>scars resulted from an accident in which he was accidentally dragged by a rope and a motorcycle on 18th March 2023. </a:t>
            </a:r>
          </a:p>
          <a:p>
            <a:r>
              <a:rPr lang="en-GB" sz="2000" dirty="0" smtClean="0"/>
              <a:t>Patient </a:t>
            </a:r>
            <a:r>
              <a:rPr lang="en-GB" sz="2000" dirty="0"/>
              <a:t>was transferred to the nearest emergency just for cleaning, after 7 days he went to Khalifa hospital and took medication (</a:t>
            </a:r>
            <a:r>
              <a:rPr lang="en-GB" sz="2000" dirty="0" err="1"/>
              <a:t>Mebo</a:t>
            </a:r>
            <a:r>
              <a:rPr lang="en-GB" sz="2000" dirty="0"/>
              <a:t> cream). </a:t>
            </a:r>
          </a:p>
          <a:p>
            <a:r>
              <a:rPr lang="en-GB" sz="2000" dirty="0" smtClean="0"/>
              <a:t>In </a:t>
            </a:r>
            <a:r>
              <a:rPr lang="en-GB" sz="2000" dirty="0"/>
              <a:t>June 2023, the patient received corticosteroid injections for most of their injuries at the clinic in Dubai. </a:t>
            </a:r>
          </a:p>
          <a:p>
            <a:r>
              <a:rPr lang="en-GB" sz="2000" dirty="0" smtClean="0"/>
              <a:t>The </a:t>
            </a:r>
            <a:r>
              <a:rPr lang="en-GB" sz="2000" dirty="0"/>
              <a:t>patient is psychologically affected and has had a very painful and negative experience with the </a:t>
            </a:r>
            <a:r>
              <a:rPr lang="en-GB" sz="2000" dirty="0" smtClean="0"/>
              <a:t>previous </a:t>
            </a:r>
            <a:r>
              <a:rPr lang="en-GB" sz="2000" dirty="0"/>
              <a:t>treatment he underwent, which prevented him from completing it.</a:t>
            </a:r>
            <a:endParaRPr lang="en-GB" sz="2000" dirty="0" smtClean="0"/>
          </a:p>
        </p:txBody>
      </p:sp>
      <p:sp>
        <p:nvSpPr>
          <p:cNvPr id="4" name="Date Placeholder 3"/>
          <p:cNvSpPr>
            <a:spLocks noGrp="1"/>
          </p:cNvSpPr>
          <p:nvPr>
            <p:ph type="dt" sz="half" idx="4294967295"/>
          </p:nvPr>
        </p:nvSpPr>
        <p:spPr>
          <a:xfrm>
            <a:off x="9360404" y="6203949"/>
            <a:ext cx="2083045" cy="365125"/>
          </a:xfrm>
          <a:prstGeom prst="rect">
            <a:avLst/>
          </a:prstGeom>
        </p:spPr>
        <p:txBody>
          <a:bodyPr/>
          <a:lstStyle/>
          <a:p>
            <a:r>
              <a:rPr lang="en-US" smtClean="0"/>
              <a:t>www.everlastwellness.com</a:t>
            </a:r>
            <a:endParaRPr lang="en-US" dirty="0"/>
          </a:p>
        </p:txBody>
      </p:sp>
      <p:sp>
        <p:nvSpPr>
          <p:cNvPr id="5" name="Footer Placeholder 4"/>
          <p:cNvSpPr>
            <a:spLocks noGrp="1"/>
          </p:cNvSpPr>
          <p:nvPr>
            <p:ph type="ftr" sz="quarter" idx="4294967295"/>
          </p:nvPr>
        </p:nvSpPr>
        <p:spPr>
          <a:xfrm>
            <a:off x="766480" y="6203948"/>
            <a:ext cx="8593924" cy="365125"/>
          </a:xfrm>
          <a:prstGeom prst="rect">
            <a:avLst/>
          </a:prstGeom>
        </p:spPr>
        <p:txBody>
          <a:bodyPr/>
          <a:lstStyle/>
          <a:p>
            <a:r>
              <a:rPr lang="en-US" dirty="0" smtClean="0">
                <a:solidFill>
                  <a:prstClr val="black">
                    <a:tint val="75000"/>
                  </a:prstClr>
                </a:solidFill>
              </a:rPr>
              <a:t>References: </a:t>
            </a:r>
            <a:endParaRPr lang="en-US" dirty="0">
              <a:solidFill>
                <a:prstClr val="black">
                  <a:tint val="75000"/>
                </a:prstClr>
              </a:solidFill>
            </a:endParaRPr>
          </a:p>
        </p:txBody>
      </p:sp>
    </p:spTree>
    <p:extLst>
      <p:ext uri="{BB962C8B-B14F-4D97-AF65-F5344CB8AC3E}">
        <p14:creationId xmlns:p14="http://schemas.microsoft.com/office/powerpoint/2010/main" val="142498513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7F0746-2687-7A96-5EDB-C8B0861AFEA2}"/>
              </a:ext>
            </a:extLst>
          </p:cNvPr>
          <p:cNvSpPr>
            <a:spLocks noGrp="1"/>
          </p:cNvSpPr>
          <p:nvPr>
            <p:ph type="title"/>
          </p:nvPr>
        </p:nvSpPr>
        <p:spPr/>
        <p:txBody>
          <a:bodyPr/>
          <a:lstStyle/>
          <a:p>
            <a:r>
              <a:rPr lang="en-US" dirty="0"/>
              <a:t>Patient’s Photos</a:t>
            </a:r>
            <a:br>
              <a:rPr lang="en-US" dirty="0"/>
            </a:br>
            <a:endParaRPr lang="en-AE" dirty="0"/>
          </a:p>
        </p:txBody>
      </p:sp>
      <p:sp>
        <p:nvSpPr>
          <p:cNvPr id="4" name="Date Placeholder 3">
            <a:extLst>
              <a:ext uri="{FF2B5EF4-FFF2-40B4-BE49-F238E27FC236}">
                <a16:creationId xmlns="" xmlns:a16="http://schemas.microsoft.com/office/drawing/2014/main" id="{8086F675-9D8C-85EF-40B2-5B8E515030F1}"/>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D83C9C4B-1105-E0EE-601F-78147FAE0593}"/>
              </a:ext>
            </a:extLst>
          </p:cNvPr>
          <p:cNvSpPr>
            <a:spLocks noGrp="1"/>
          </p:cNvSpPr>
          <p:nvPr>
            <p:ph type="ftr" sz="quarter" idx="11"/>
          </p:nvPr>
        </p:nvSpPr>
        <p:spPr/>
        <p:txBody>
          <a:bodyPr/>
          <a:lstStyle/>
          <a:p>
            <a:r>
              <a:rPr lang="en-US">
                <a:solidFill>
                  <a:prstClr val="black">
                    <a:tint val="75000"/>
                  </a:prstClr>
                </a:solidFill>
              </a:rPr>
              <a:t>References: </a:t>
            </a:r>
            <a:endParaRPr lang="en-US" dirty="0">
              <a:solidFill>
                <a:prstClr val="black">
                  <a:tint val="75000"/>
                </a:prstClr>
              </a:solidFill>
            </a:endParaRPr>
          </a:p>
        </p:txBody>
      </p:sp>
      <p:sp>
        <p:nvSpPr>
          <p:cNvPr id="6" name="TextBox 5">
            <a:extLst>
              <a:ext uri="{FF2B5EF4-FFF2-40B4-BE49-F238E27FC236}">
                <a16:creationId xmlns="" xmlns:a16="http://schemas.microsoft.com/office/drawing/2014/main" id="{EBB22751-62F3-5D6B-CF4A-2530AEBE1298}"/>
              </a:ext>
            </a:extLst>
          </p:cNvPr>
          <p:cNvSpPr txBox="1"/>
          <p:nvPr/>
        </p:nvSpPr>
        <p:spPr>
          <a:xfrm>
            <a:off x="1272392" y="4672750"/>
            <a:ext cx="6097348" cy="369332"/>
          </a:xfrm>
          <a:prstGeom prst="rect">
            <a:avLst/>
          </a:prstGeom>
          <a:noFill/>
        </p:spPr>
        <p:txBody>
          <a:bodyPr wrap="square">
            <a:spAutoFit/>
          </a:bodyPr>
          <a:lstStyle/>
          <a:p>
            <a:pPr hangingPunct="1"/>
            <a:r>
              <a:rPr lang="en-AE" kern="1200" dirty="0">
                <a:solidFill>
                  <a:prstClr val="black"/>
                </a:solidFill>
                <a:ea typeface="+mn-ea"/>
                <a:cs typeface="+mn-cs"/>
              </a:rPr>
              <a:t>15/01/2024</a:t>
            </a:r>
          </a:p>
        </p:txBody>
      </p:sp>
      <p:sp>
        <p:nvSpPr>
          <p:cNvPr id="8" name="TextBox 7">
            <a:extLst>
              <a:ext uri="{FF2B5EF4-FFF2-40B4-BE49-F238E27FC236}">
                <a16:creationId xmlns="" xmlns:a16="http://schemas.microsoft.com/office/drawing/2014/main" id="{036AC7CD-1699-B238-5EE4-51B6A9F74BE7}"/>
              </a:ext>
            </a:extLst>
          </p:cNvPr>
          <p:cNvSpPr txBox="1"/>
          <p:nvPr/>
        </p:nvSpPr>
        <p:spPr>
          <a:xfrm>
            <a:off x="7369740" y="4571273"/>
            <a:ext cx="6097348" cy="369332"/>
          </a:xfrm>
          <a:prstGeom prst="rect">
            <a:avLst/>
          </a:prstGeom>
          <a:noFill/>
        </p:spPr>
        <p:txBody>
          <a:bodyPr wrap="square">
            <a:spAutoFit/>
          </a:bodyPr>
          <a:lstStyle/>
          <a:p>
            <a:pPr hangingPunct="1"/>
            <a:r>
              <a:rPr lang="en-GB" kern="1200" dirty="0" smtClean="0">
                <a:solidFill>
                  <a:prstClr val="black"/>
                </a:solidFill>
                <a:ea typeface="+mn-ea"/>
                <a:cs typeface="+mn-cs"/>
              </a:rPr>
              <a:t>14</a:t>
            </a:r>
            <a:r>
              <a:rPr lang="en-AE" kern="1200" dirty="0" smtClean="0">
                <a:solidFill>
                  <a:prstClr val="black"/>
                </a:solidFill>
                <a:ea typeface="+mn-ea"/>
                <a:cs typeface="+mn-cs"/>
              </a:rPr>
              <a:t>/0</a:t>
            </a:r>
            <a:r>
              <a:rPr lang="en-GB" kern="1200" dirty="0" smtClean="0">
                <a:solidFill>
                  <a:prstClr val="black"/>
                </a:solidFill>
                <a:ea typeface="+mn-ea"/>
                <a:cs typeface="+mn-cs"/>
              </a:rPr>
              <a:t>5</a:t>
            </a:r>
            <a:r>
              <a:rPr lang="en-AE" kern="1200" dirty="0" smtClean="0">
                <a:solidFill>
                  <a:prstClr val="black"/>
                </a:solidFill>
                <a:ea typeface="+mn-ea"/>
                <a:cs typeface="+mn-cs"/>
              </a:rPr>
              <a:t>/2024</a:t>
            </a:r>
            <a:endParaRPr lang="en-AE" kern="1200" dirty="0">
              <a:solidFill>
                <a:prstClr val="black"/>
              </a:solidFill>
              <a:ea typeface="+mn-ea"/>
              <a:cs typeface="+mn-cs"/>
            </a:endParaRPr>
          </a:p>
        </p:txBody>
      </p:sp>
      <p:pic>
        <p:nvPicPr>
          <p:cNvPr id="11" name="Picture 10">
            <a:extLst>
              <a:ext uri="{FF2B5EF4-FFF2-40B4-BE49-F238E27FC236}">
                <a16:creationId xmlns="" xmlns:a16="http://schemas.microsoft.com/office/drawing/2014/main" id="{3957C4F1-3571-A4EE-CB0F-510872DBC9E6}"/>
              </a:ext>
            </a:extLst>
          </p:cNvPr>
          <p:cNvPicPr>
            <a:picLocks noChangeAspect="1"/>
          </p:cNvPicPr>
          <p:nvPr/>
        </p:nvPicPr>
        <p:blipFill rotWithShape="1">
          <a:blip r:embed="rId2"/>
          <a:srcRect t="28546" b="21898"/>
          <a:stretch/>
        </p:blipFill>
        <p:spPr>
          <a:xfrm>
            <a:off x="1144788" y="2344248"/>
            <a:ext cx="2969936" cy="2209813"/>
          </a:xfrm>
          <a:prstGeom prst="rect">
            <a:avLst/>
          </a:prstGeom>
        </p:spPr>
      </p:pic>
      <p:sp>
        <p:nvSpPr>
          <p:cNvPr id="13" name="TextBox 12">
            <a:extLst>
              <a:ext uri="{FF2B5EF4-FFF2-40B4-BE49-F238E27FC236}">
                <a16:creationId xmlns="" xmlns:a16="http://schemas.microsoft.com/office/drawing/2014/main" id="{53E48952-C233-49FA-BE90-9EE3E1825E2C}"/>
              </a:ext>
            </a:extLst>
          </p:cNvPr>
          <p:cNvSpPr txBox="1"/>
          <p:nvPr/>
        </p:nvSpPr>
        <p:spPr>
          <a:xfrm>
            <a:off x="1272392" y="1392171"/>
            <a:ext cx="1666959" cy="369332"/>
          </a:xfrm>
          <a:prstGeom prst="rect">
            <a:avLst/>
          </a:prstGeom>
          <a:noFill/>
          <a:ln>
            <a:noFill/>
          </a:ln>
        </p:spPr>
        <p:txBody>
          <a:bodyPr wrap="square" rtlCol="0">
            <a:spAutoFit/>
          </a:bodyPr>
          <a:lstStyle/>
          <a:p>
            <a:pPr hangingPunct="1"/>
            <a:r>
              <a:rPr lang="en-US" b="1" kern="1200" dirty="0">
                <a:solidFill>
                  <a:srgbClr val="5B9BD5">
                    <a:lumMod val="50000"/>
                  </a:srgbClr>
                </a:solidFill>
                <a:ea typeface="+mn-ea"/>
                <a:cs typeface="+mn-cs"/>
              </a:rPr>
              <a:t>BEFORE</a:t>
            </a:r>
            <a:endParaRPr lang="en-AE" b="1" kern="1200" dirty="0">
              <a:solidFill>
                <a:srgbClr val="5B9BD5">
                  <a:lumMod val="50000"/>
                </a:srgbClr>
              </a:solidFill>
              <a:ea typeface="+mn-ea"/>
              <a:cs typeface="+mn-cs"/>
            </a:endParaRPr>
          </a:p>
        </p:txBody>
      </p:sp>
      <p:sp>
        <p:nvSpPr>
          <p:cNvPr id="14" name="TextBox 13">
            <a:extLst>
              <a:ext uri="{FF2B5EF4-FFF2-40B4-BE49-F238E27FC236}">
                <a16:creationId xmlns="" xmlns:a16="http://schemas.microsoft.com/office/drawing/2014/main" id="{A95CF27C-AB24-383E-CD1B-7BB7E2BD405F}"/>
              </a:ext>
            </a:extLst>
          </p:cNvPr>
          <p:cNvSpPr txBox="1"/>
          <p:nvPr/>
        </p:nvSpPr>
        <p:spPr>
          <a:xfrm>
            <a:off x="6839576" y="1354614"/>
            <a:ext cx="1666959" cy="369332"/>
          </a:xfrm>
          <a:prstGeom prst="rect">
            <a:avLst/>
          </a:prstGeom>
          <a:noFill/>
        </p:spPr>
        <p:txBody>
          <a:bodyPr wrap="square" rtlCol="0">
            <a:spAutoFit/>
          </a:bodyPr>
          <a:lstStyle/>
          <a:p>
            <a:pPr hangingPunct="1"/>
            <a:r>
              <a:rPr lang="en-US" b="1" kern="1200" dirty="0">
                <a:solidFill>
                  <a:srgbClr val="5B9BD5">
                    <a:lumMod val="50000"/>
                  </a:srgbClr>
                </a:solidFill>
                <a:ea typeface="+mn-ea"/>
                <a:cs typeface="+mn-cs"/>
              </a:rPr>
              <a:t>AFTER</a:t>
            </a:r>
            <a:endParaRPr lang="en-AE" b="1" kern="1200" dirty="0">
              <a:solidFill>
                <a:srgbClr val="5B9BD5">
                  <a:lumMod val="50000"/>
                </a:srgbClr>
              </a:solidFill>
              <a:ea typeface="+mn-ea"/>
              <a:cs typeface="+mn-cs"/>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97336" y="2377567"/>
            <a:ext cx="3264742" cy="2176494"/>
          </a:xfrm>
        </p:spPr>
      </p:pic>
      <p:sp>
        <p:nvSpPr>
          <p:cNvPr id="3" name="Rectangle 2"/>
          <p:cNvSpPr/>
          <p:nvPr/>
        </p:nvSpPr>
        <p:spPr>
          <a:xfrm>
            <a:off x="4409530" y="2722861"/>
            <a:ext cx="2287806" cy="646331"/>
          </a:xfrm>
          <a:prstGeom prst="rect">
            <a:avLst/>
          </a:prstGeom>
        </p:spPr>
        <p:txBody>
          <a:bodyPr wrap="none">
            <a:spAutoFit/>
          </a:bodyPr>
          <a:lstStyle/>
          <a:p>
            <a:r>
              <a:rPr lang="en-GB" dirty="0"/>
              <a:t>Decrease in size </a:t>
            </a:r>
            <a:endParaRPr lang="en-GB" dirty="0" smtClean="0"/>
          </a:p>
          <a:p>
            <a:r>
              <a:rPr lang="en-GB" dirty="0" smtClean="0"/>
              <a:t>Scars </a:t>
            </a:r>
            <a:r>
              <a:rPr lang="en-GB" dirty="0"/>
              <a:t>have flattened</a:t>
            </a:r>
            <a:endParaRPr lang="en-AE" dirty="0"/>
          </a:p>
        </p:txBody>
      </p:sp>
      <p:sp>
        <p:nvSpPr>
          <p:cNvPr id="9" name="Oval 8"/>
          <p:cNvSpPr/>
          <p:nvPr/>
        </p:nvSpPr>
        <p:spPr>
          <a:xfrm rot="20289547">
            <a:off x="1396711" y="3060023"/>
            <a:ext cx="1768223" cy="4963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5" name="Oval 14"/>
          <p:cNvSpPr/>
          <p:nvPr/>
        </p:nvSpPr>
        <p:spPr>
          <a:xfrm rot="20110738">
            <a:off x="7702357" y="3386320"/>
            <a:ext cx="1043359" cy="3930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Tree>
    <p:extLst>
      <p:ext uri="{BB962C8B-B14F-4D97-AF65-F5344CB8AC3E}">
        <p14:creationId xmlns:p14="http://schemas.microsoft.com/office/powerpoint/2010/main" val="2326340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0F4960-258B-FBA5-744D-E2AD514C3D1C}"/>
              </a:ext>
            </a:extLst>
          </p:cNvPr>
          <p:cNvSpPr>
            <a:spLocks noGrp="1"/>
          </p:cNvSpPr>
          <p:nvPr>
            <p:ph type="title"/>
          </p:nvPr>
        </p:nvSpPr>
        <p:spPr>
          <a:xfrm>
            <a:off x="838200" y="109436"/>
            <a:ext cx="10515600" cy="1325563"/>
          </a:xfrm>
        </p:spPr>
        <p:txBody>
          <a:bodyPr/>
          <a:lstStyle/>
          <a:p>
            <a:r>
              <a:rPr lang="en-US" dirty="0"/>
              <a:t>Patient’s Photos</a:t>
            </a:r>
            <a:endParaRPr lang="en-AE" dirty="0"/>
          </a:p>
        </p:txBody>
      </p:sp>
      <p:sp>
        <p:nvSpPr>
          <p:cNvPr id="4" name="Date Placeholder 3">
            <a:extLst>
              <a:ext uri="{FF2B5EF4-FFF2-40B4-BE49-F238E27FC236}">
                <a16:creationId xmlns="" xmlns:a16="http://schemas.microsoft.com/office/drawing/2014/main" id="{7DDAEC76-7CDF-4CB0-7A14-9176BF8DC309}"/>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0C4ED459-16E0-ABE3-11C0-288F37B2C4E2}"/>
              </a:ext>
            </a:extLst>
          </p:cNvPr>
          <p:cNvSpPr>
            <a:spLocks noGrp="1"/>
          </p:cNvSpPr>
          <p:nvPr>
            <p:ph type="ftr" sz="quarter" idx="11"/>
          </p:nvPr>
        </p:nvSpPr>
        <p:spPr/>
        <p:txBody>
          <a:bodyPr/>
          <a:lstStyle/>
          <a:p>
            <a:r>
              <a:rPr lang="en-US">
                <a:solidFill>
                  <a:prstClr val="black">
                    <a:tint val="75000"/>
                  </a:prstClr>
                </a:solidFill>
              </a:rPr>
              <a:t>References: </a:t>
            </a:r>
            <a:endParaRPr lang="en-US" dirty="0">
              <a:solidFill>
                <a:prstClr val="black">
                  <a:tint val="75000"/>
                </a:prstClr>
              </a:solidFill>
            </a:endParaRPr>
          </a:p>
        </p:txBody>
      </p:sp>
      <p:pic>
        <p:nvPicPr>
          <p:cNvPr id="7" name="Picture 6">
            <a:extLst>
              <a:ext uri="{FF2B5EF4-FFF2-40B4-BE49-F238E27FC236}">
                <a16:creationId xmlns="" xmlns:a16="http://schemas.microsoft.com/office/drawing/2014/main" id="{8142178C-6078-C763-822C-866A3F9360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457" t="-328" r="8267" b="19170"/>
          <a:stretch/>
        </p:blipFill>
        <p:spPr>
          <a:xfrm>
            <a:off x="766480" y="1880635"/>
            <a:ext cx="3324522" cy="2634527"/>
          </a:xfrm>
          <a:prstGeom prst="rect">
            <a:avLst/>
          </a:prstGeom>
        </p:spPr>
      </p:pic>
      <p:sp>
        <p:nvSpPr>
          <p:cNvPr id="11" name="TextBox 10">
            <a:extLst>
              <a:ext uri="{FF2B5EF4-FFF2-40B4-BE49-F238E27FC236}">
                <a16:creationId xmlns="" xmlns:a16="http://schemas.microsoft.com/office/drawing/2014/main" id="{8239B508-A68A-D9BF-F534-1EB185B246DA}"/>
              </a:ext>
            </a:extLst>
          </p:cNvPr>
          <p:cNvSpPr txBox="1"/>
          <p:nvPr/>
        </p:nvSpPr>
        <p:spPr>
          <a:xfrm>
            <a:off x="1267902" y="1473151"/>
            <a:ext cx="1666959" cy="369332"/>
          </a:xfrm>
          <a:prstGeom prst="rect">
            <a:avLst/>
          </a:prstGeom>
          <a:noFill/>
          <a:ln>
            <a:noFill/>
          </a:ln>
        </p:spPr>
        <p:txBody>
          <a:bodyPr wrap="square" rtlCol="0">
            <a:spAutoFit/>
          </a:bodyPr>
          <a:lstStyle/>
          <a:p>
            <a:pPr hangingPunct="1"/>
            <a:r>
              <a:rPr lang="en-US" b="1" kern="1200" dirty="0">
                <a:solidFill>
                  <a:srgbClr val="5B9BD5">
                    <a:lumMod val="50000"/>
                  </a:srgbClr>
                </a:solidFill>
                <a:ea typeface="+mn-ea"/>
                <a:cs typeface="+mn-cs"/>
              </a:rPr>
              <a:t>BEFORE</a:t>
            </a:r>
            <a:endParaRPr lang="en-AE" b="1" kern="1200" dirty="0">
              <a:solidFill>
                <a:srgbClr val="5B9BD5">
                  <a:lumMod val="50000"/>
                </a:srgbClr>
              </a:solidFill>
              <a:ea typeface="+mn-ea"/>
              <a:cs typeface="+mn-cs"/>
            </a:endParaRPr>
          </a:p>
        </p:txBody>
      </p:sp>
      <p:sp>
        <p:nvSpPr>
          <p:cNvPr id="12" name="TextBox 11">
            <a:extLst>
              <a:ext uri="{FF2B5EF4-FFF2-40B4-BE49-F238E27FC236}">
                <a16:creationId xmlns="" xmlns:a16="http://schemas.microsoft.com/office/drawing/2014/main" id="{B71B6EAF-E189-7D17-BF18-DC484AA0DED4}"/>
              </a:ext>
            </a:extLst>
          </p:cNvPr>
          <p:cNvSpPr txBox="1"/>
          <p:nvPr/>
        </p:nvSpPr>
        <p:spPr>
          <a:xfrm>
            <a:off x="7973952" y="1292257"/>
            <a:ext cx="1666959" cy="369332"/>
          </a:xfrm>
          <a:prstGeom prst="rect">
            <a:avLst/>
          </a:prstGeom>
          <a:noFill/>
        </p:spPr>
        <p:txBody>
          <a:bodyPr wrap="square" rtlCol="0">
            <a:spAutoFit/>
          </a:bodyPr>
          <a:lstStyle/>
          <a:p>
            <a:pPr hangingPunct="1"/>
            <a:r>
              <a:rPr lang="en-US" b="1" kern="1200" dirty="0">
                <a:solidFill>
                  <a:srgbClr val="5B9BD5">
                    <a:lumMod val="50000"/>
                  </a:srgbClr>
                </a:solidFill>
                <a:ea typeface="+mn-ea"/>
                <a:cs typeface="+mn-cs"/>
              </a:rPr>
              <a:t>AFTER</a:t>
            </a:r>
            <a:endParaRPr lang="en-AE" b="1" kern="1200" dirty="0">
              <a:solidFill>
                <a:srgbClr val="5B9BD5">
                  <a:lumMod val="50000"/>
                </a:srgbClr>
              </a:solidFill>
              <a:ea typeface="+mn-ea"/>
              <a:cs typeface="+mn-cs"/>
            </a:endParaRP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66903" y="2106229"/>
            <a:ext cx="3613400" cy="2408933"/>
          </a:xfrm>
        </p:spPr>
      </p:pic>
      <p:sp>
        <p:nvSpPr>
          <p:cNvPr id="3" name="Rectangle 2"/>
          <p:cNvSpPr/>
          <p:nvPr/>
        </p:nvSpPr>
        <p:spPr>
          <a:xfrm>
            <a:off x="4470739" y="2854094"/>
            <a:ext cx="1954381" cy="369332"/>
          </a:xfrm>
          <a:prstGeom prst="rect">
            <a:avLst/>
          </a:prstGeom>
        </p:spPr>
        <p:txBody>
          <a:bodyPr wrap="none">
            <a:spAutoFit/>
          </a:bodyPr>
          <a:lstStyle/>
          <a:p>
            <a:r>
              <a:rPr lang="en-GB" dirty="0"/>
              <a:t>Decrease in size </a:t>
            </a:r>
          </a:p>
        </p:txBody>
      </p:sp>
    </p:spTree>
    <p:extLst>
      <p:ext uri="{BB962C8B-B14F-4D97-AF65-F5344CB8AC3E}">
        <p14:creationId xmlns:p14="http://schemas.microsoft.com/office/powerpoint/2010/main" val="466354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Patient History</a:t>
            </a:r>
            <a:endParaRPr lang="en-AE" dirty="0"/>
          </a:p>
        </p:txBody>
      </p:sp>
      <p:sp>
        <p:nvSpPr>
          <p:cNvPr id="3" name="Content Placeholder 2"/>
          <p:cNvSpPr>
            <a:spLocks noGrp="1"/>
          </p:cNvSpPr>
          <p:nvPr>
            <p:ph idx="1"/>
          </p:nvPr>
        </p:nvSpPr>
        <p:spPr/>
        <p:txBody>
          <a:bodyPr>
            <a:normAutofit/>
          </a:bodyPr>
          <a:lstStyle/>
          <a:p>
            <a:r>
              <a:rPr lang="en-GB" sz="1800" dirty="0"/>
              <a:t>Patient Taleb, a 14-year-old male Emirati, presented to our </a:t>
            </a:r>
            <a:r>
              <a:rPr lang="en-GB" sz="1800" dirty="0" err="1"/>
              <a:t>center</a:t>
            </a:r>
            <a:r>
              <a:rPr lang="en-GB" sz="1800" dirty="0"/>
              <a:t> on September 19, 2023, with </a:t>
            </a:r>
            <a:endParaRPr lang="en-GB" sz="1800" dirty="0" smtClean="0"/>
          </a:p>
          <a:p>
            <a:r>
              <a:rPr lang="en-GB" sz="1800" dirty="0" smtClean="0"/>
              <a:t>A chief </a:t>
            </a:r>
            <a:r>
              <a:rPr lang="en-GB" sz="1800" dirty="0"/>
              <a:t>complaint of longstanding burn scars on his right lower extremity. </a:t>
            </a:r>
            <a:endParaRPr lang="en-GB" sz="1800" dirty="0" smtClean="0"/>
          </a:p>
          <a:p>
            <a:r>
              <a:rPr lang="en-GB" sz="1800" dirty="0" smtClean="0"/>
              <a:t>These </a:t>
            </a:r>
            <a:r>
              <a:rPr lang="en-GB" sz="1800" dirty="0"/>
              <a:t>scars are sequelae of a third-degree flame burn sustained in March 2016. </a:t>
            </a:r>
            <a:endParaRPr lang="en-GB" sz="1800" dirty="0" smtClean="0"/>
          </a:p>
          <a:p>
            <a:r>
              <a:rPr lang="en-GB" sz="1800" dirty="0" smtClean="0"/>
              <a:t>His </a:t>
            </a:r>
            <a:r>
              <a:rPr lang="en-GB" sz="1800" dirty="0"/>
              <a:t>medical history is significant for multiple surgical interventions performed in Germany, </a:t>
            </a:r>
            <a:r>
              <a:rPr lang="en-GB" sz="1800" dirty="0" smtClean="0"/>
              <a:t>including </a:t>
            </a:r>
            <a:r>
              <a:rPr lang="en-GB" sz="1800" dirty="0"/>
              <a:t>skin grafting. Grafts were harvested from the left thigh and scalp, as detailed in </a:t>
            </a:r>
            <a:r>
              <a:rPr lang="en-GB" sz="1800" dirty="0" smtClean="0"/>
              <a:t>previous </a:t>
            </a:r>
            <a:r>
              <a:rPr lang="en-GB" sz="1800" dirty="0"/>
              <a:t>medical reports. </a:t>
            </a:r>
          </a:p>
          <a:p>
            <a:r>
              <a:rPr lang="en-GB" sz="1800" dirty="0" smtClean="0"/>
              <a:t>Currently</a:t>
            </a:r>
            <a:r>
              <a:rPr lang="en-GB" sz="1800" dirty="0"/>
              <a:t>, the patient experiences pain in the right popliteal fossa, predominantly upon waking </a:t>
            </a:r>
            <a:r>
              <a:rPr lang="en-GB" sz="1800" dirty="0" smtClean="0"/>
              <a:t>in </a:t>
            </a:r>
            <a:r>
              <a:rPr lang="en-GB" sz="1800" dirty="0"/>
              <a:t>the morning. </a:t>
            </a:r>
            <a:endParaRPr lang="en-GB" sz="1800" dirty="0" smtClean="0"/>
          </a:p>
          <a:p>
            <a:r>
              <a:rPr lang="en-GB" sz="1800" dirty="0" smtClean="0"/>
              <a:t>Additionally</a:t>
            </a:r>
            <a:r>
              <a:rPr lang="en-GB" sz="1800" dirty="0"/>
              <a:t>, He reported pain exacerbation associated with prolonged walking, </a:t>
            </a:r>
            <a:r>
              <a:rPr lang="en-GB" sz="1800" dirty="0" smtClean="0"/>
              <a:t>attributable </a:t>
            </a:r>
            <a:r>
              <a:rPr lang="en-GB" sz="1800" dirty="0"/>
              <a:t>to contracture in the right popliteal fossa. </a:t>
            </a:r>
            <a:endParaRPr lang="en-AE" sz="1800" dirty="0"/>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References: </a:t>
            </a:r>
            <a:endParaRPr lang="en-US" dirty="0">
              <a:solidFill>
                <a:prstClr val="black">
                  <a:tint val="75000"/>
                </a:prstClr>
              </a:solidFill>
            </a:endParaRPr>
          </a:p>
        </p:txBody>
      </p:sp>
    </p:spTree>
    <p:extLst>
      <p:ext uri="{BB962C8B-B14F-4D97-AF65-F5344CB8AC3E}">
        <p14:creationId xmlns:p14="http://schemas.microsoft.com/office/powerpoint/2010/main" val="1241120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6BDE18-A1CB-8FF1-EF0D-2AA8F4AC73BE}"/>
              </a:ext>
            </a:extLst>
          </p:cNvPr>
          <p:cNvSpPr>
            <a:spLocks noGrp="1"/>
          </p:cNvSpPr>
          <p:nvPr>
            <p:ph type="title"/>
          </p:nvPr>
        </p:nvSpPr>
        <p:spPr>
          <a:xfrm>
            <a:off x="766480" y="157989"/>
            <a:ext cx="10515600" cy="1325563"/>
          </a:xfrm>
        </p:spPr>
        <p:txBody>
          <a:bodyPr/>
          <a:lstStyle/>
          <a:p>
            <a:r>
              <a:rPr lang="en-US" dirty="0"/>
              <a:t>Patient’s Photos</a:t>
            </a:r>
            <a:endParaRPr lang="en-AE" dirty="0"/>
          </a:p>
        </p:txBody>
      </p:sp>
      <p:sp>
        <p:nvSpPr>
          <p:cNvPr id="4" name="Date Placeholder 3">
            <a:extLst>
              <a:ext uri="{FF2B5EF4-FFF2-40B4-BE49-F238E27FC236}">
                <a16:creationId xmlns="" xmlns:a16="http://schemas.microsoft.com/office/drawing/2014/main" id="{4ECEB633-23A2-FA95-B7AD-35F187F0C252}"/>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03025752-0A8D-E470-2FBE-B495D3A8662A}"/>
              </a:ext>
            </a:extLst>
          </p:cNvPr>
          <p:cNvSpPr>
            <a:spLocks noGrp="1"/>
          </p:cNvSpPr>
          <p:nvPr>
            <p:ph type="ftr" sz="quarter" idx="11"/>
          </p:nvPr>
        </p:nvSpPr>
        <p:spPr/>
        <p:txBody>
          <a:bodyPr/>
          <a:lstStyle/>
          <a:p>
            <a:r>
              <a:rPr lang="en-US">
                <a:solidFill>
                  <a:prstClr val="black">
                    <a:tint val="75000"/>
                  </a:prstClr>
                </a:solidFill>
              </a:rPr>
              <a:t>References: </a:t>
            </a:r>
            <a:endParaRPr lang="en-US" dirty="0">
              <a:solidFill>
                <a:prstClr val="black">
                  <a:tint val="75000"/>
                </a:prstClr>
              </a:solidFill>
            </a:endParaRPr>
          </a:p>
        </p:txBody>
      </p:sp>
      <p:sp>
        <p:nvSpPr>
          <p:cNvPr id="10" name="TextBox 9">
            <a:extLst>
              <a:ext uri="{FF2B5EF4-FFF2-40B4-BE49-F238E27FC236}">
                <a16:creationId xmlns="" xmlns:a16="http://schemas.microsoft.com/office/drawing/2014/main" id="{0F286A8E-5460-F663-51EB-77BE01317877}"/>
              </a:ext>
            </a:extLst>
          </p:cNvPr>
          <p:cNvSpPr txBox="1"/>
          <p:nvPr/>
        </p:nvSpPr>
        <p:spPr>
          <a:xfrm>
            <a:off x="1000597" y="1823359"/>
            <a:ext cx="1666959" cy="369332"/>
          </a:xfrm>
          <a:prstGeom prst="rect">
            <a:avLst/>
          </a:prstGeom>
          <a:noFill/>
          <a:ln>
            <a:noFill/>
          </a:ln>
        </p:spPr>
        <p:txBody>
          <a:bodyPr wrap="square" rtlCol="0">
            <a:spAutoFit/>
          </a:bodyPr>
          <a:lstStyle/>
          <a:p>
            <a:pPr hangingPunct="1"/>
            <a:r>
              <a:rPr lang="en-US" b="1" kern="1200" dirty="0">
                <a:solidFill>
                  <a:srgbClr val="5B9BD5">
                    <a:lumMod val="50000"/>
                  </a:srgbClr>
                </a:solidFill>
                <a:ea typeface="+mn-ea"/>
                <a:cs typeface="+mn-cs"/>
              </a:rPr>
              <a:t>BEFORE</a:t>
            </a:r>
            <a:endParaRPr lang="en-AE" b="1" kern="1200" dirty="0">
              <a:solidFill>
                <a:srgbClr val="5B9BD5">
                  <a:lumMod val="50000"/>
                </a:srgbClr>
              </a:solidFill>
              <a:ea typeface="+mn-ea"/>
              <a:cs typeface="+mn-cs"/>
            </a:endParaRPr>
          </a:p>
        </p:txBody>
      </p:sp>
      <p:sp>
        <p:nvSpPr>
          <p:cNvPr id="11" name="TextBox 10">
            <a:extLst>
              <a:ext uri="{FF2B5EF4-FFF2-40B4-BE49-F238E27FC236}">
                <a16:creationId xmlns="" xmlns:a16="http://schemas.microsoft.com/office/drawing/2014/main" id="{29292BC8-C598-7D9D-6423-B23E6EB86DC9}"/>
              </a:ext>
            </a:extLst>
          </p:cNvPr>
          <p:cNvSpPr txBox="1"/>
          <p:nvPr/>
        </p:nvSpPr>
        <p:spPr>
          <a:xfrm>
            <a:off x="7028779" y="1845697"/>
            <a:ext cx="1666959" cy="369332"/>
          </a:xfrm>
          <a:prstGeom prst="rect">
            <a:avLst/>
          </a:prstGeom>
          <a:noFill/>
        </p:spPr>
        <p:txBody>
          <a:bodyPr wrap="square" rtlCol="0">
            <a:spAutoFit/>
          </a:bodyPr>
          <a:lstStyle/>
          <a:p>
            <a:pPr hangingPunct="1"/>
            <a:r>
              <a:rPr lang="en-US" b="1" kern="1200" dirty="0">
                <a:solidFill>
                  <a:srgbClr val="5B9BD5">
                    <a:lumMod val="50000"/>
                  </a:srgbClr>
                </a:solidFill>
                <a:ea typeface="+mn-ea"/>
                <a:cs typeface="+mn-cs"/>
              </a:rPr>
              <a:t>AFTER</a:t>
            </a:r>
            <a:endParaRPr lang="en-AE" b="1" kern="1200" dirty="0">
              <a:solidFill>
                <a:srgbClr val="5B9BD5">
                  <a:lumMod val="50000"/>
                </a:srgbClr>
              </a:solidFill>
              <a:ea typeface="+mn-ea"/>
              <a:cs typeface="+mn-cs"/>
            </a:endParaRPr>
          </a:p>
        </p:txBody>
      </p:sp>
      <p:sp>
        <p:nvSpPr>
          <p:cNvPr id="12" name="TextBox 11">
            <a:extLst>
              <a:ext uri="{FF2B5EF4-FFF2-40B4-BE49-F238E27FC236}">
                <a16:creationId xmlns="" xmlns:a16="http://schemas.microsoft.com/office/drawing/2014/main" id="{7F39A6AC-7E1E-9508-2D79-9CF446CBD771}"/>
              </a:ext>
            </a:extLst>
          </p:cNvPr>
          <p:cNvSpPr txBox="1"/>
          <p:nvPr/>
        </p:nvSpPr>
        <p:spPr>
          <a:xfrm>
            <a:off x="1000597" y="4926375"/>
            <a:ext cx="6097348" cy="369332"/>
          </a:xfrm>
          <a:prstGeom prst="rect">
            <a:avLst/>
          </a:prstGeom>
          <a:noFill/>
        </p:spPr>
        <p:txBody>
          <a:bodyPr wrap="square">
            <a:spAutoFit/>
          </a:bodyPr>
          <a:lstStyle/>
          <a:p>
            <a:pPr hangingPunct="1"/>
            <a:r>
              <a:rPr lang="en-AE" kern="1200" dirty="0">
                <a:solidFill>
                  <a:prstClr val="black"/>
                </a:solidFill>
                <a:ea typeface="+mn-ea"/>
                <a:cs typeface="+mn-cs"/>
              </a:rPr>
              <a:t>15/01/2024</a:t>
            </a:r>
          </a:p>
        </p:txBody>
      </p:sp>
      <p:sp>
        <p:nvSpPr>
          <p:cNvPr id="13" name="TextBox 12">
            <a:extLst>
              <a:ext uri="{FF2B5EF4-FFF2-40B4-BE49-F238E27FC236}">
                <a16:creationId xmlns="" xmlns:a16="http://schemas.microsoft.com/office/drawing/2014/main" id="{9EF993DA-489D-5AD6-9B4B-EBB57E5F8E31}"/>
              </a:ext>
            </a:extLst>
          </p:cNvPr>
          <p:cNvSpPr txBox="1"/>
          <p:nvPr/>
        </p:nvSpPr>
        <p:spPr>
          <a:xfrm>
            <a:off x="7028779" y="5038468"/>
            <a:ext cx="6097348" cy="369332"/>
          </a:xfrm>
          <a:prstGeom prst="rect">
            <a:avLst/>
          </a:prstGeom>
          <a:noFill/>
        </p:spPr>
        <p:txBody>
          <a:bodyPr wrap="square">
            <a:spAutoFit/>
          </a:bodyPr>
          <a:lstStyle/>
          <a:p>
            <a:pPr hangingPunct="1"/>
            <a:r>
              <a:rPr lang="en-GB" kern="1200" dirty="0" smtClean="0">
                <a:solidFill>
                  <a:prstClr val="black"/>
                </a:solidFill>
                <a:ea typeface="+mn-ea"/>
                <a:cs typeface="+mn-cs"/>
              </a:rPr>
              <a:t>14</a:t>
            </a:r>
            <a:r>
              <a:rPr lang="en-AE" kern="1200" dirty="0" smtClean="0">
                <a:solidFill>
                  <a:prstClr val="black"/>
                </a:solidFill>
                <a:ea typeface="+mn-ea"/>
                <a:cs typeface="+mn-cs"/>
              </a:rPr>
              <a:t>/0</a:t>
            </a:r>
            <a:r>
              <a:rPr lang="en-GB" kern="1200" dirty="0" smtClean="0">
                <a:solidFill>
                  <a:prstClr val="black"/>
                </a:solidFill>
                <a:ea typeface="+mn-ea"/>
                <a:cs typeface="+mn-cs"/>
              </a:rPr>
              <a:t>5</a:t>
            </a:r>
            <a:r>
              <a:rPr lang="en-AE" kern="1200" dirty="0" smtClean="0">
                <a:solidFill>
                  <a:prstClr val="black"/>
                </a:solidFill>
                <a:ea typeface="+mn-ea"/>
                <a:cs typeface="+mn-cs"/>
              </a:rPr>
              <a:t>/2024</a:t>
            </a:r>
            <a:endParaRPr lang="en-AE" kern="1200" dirty="0">
              <a:solidFill>
                <a:prstClr val="black"/>
              </a:solidFill>
              <a:ea typeface="+mn-ea"/>
              <a:cs typeface="+mn-cs"/>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34374" r="-1" b="-23265"/>
          <a:stretch/>
        </p:blipFill>
        <p:spPr>
          <a:xfrm rot="16200000">
            <a:off x="1364063" y="1860011"/>
            <a:ext cx="2638242" cy="3303605"/>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3355" r="28553" b="-284"/>
          <a:stretch/>
        </p:blipFill>
        <p:spPr>
          <a:xfrm rot="5400000">
            <a:off x="6639248" y="2217064"/>
            <a:ext cx="2685410" cy="2636667"/>
          </a:xfrm>
          <a:prstGeom prst="rect">
            <a:avLst/>
          </a:prstGeom>
        </p:spPr>
      </p:pic>
      <p:sp>
        <p:nvSpPr>
          <p:cNvPr id="3" name="Rectangle 2"/>
          <p:cNvSpPr/>
          <p:nvPr/>
        </p:nvSpPr>
        <p:spPr>
          <a:xfrm>
            <a:off x="4121923" y="3327147"/>
            <a:ext cx="2351926" cy="369332"/>
          </a:xfrm>
          <a:prstGeom prst="rect">
            <a:avLst/>
          </a:prstGeom>
        </p:spPr>
        <p:txBody>
          <a:bodyPr wrap="none">
            <a:spAutoFit/>
          </a:bodyPr>
          <a:lstStyle/>
          <a:p>
            <a:r>
              <a:rPr lang="en-GB" dirty="0"/>
              <a:t>Scars have flattened </a:t>
            </a:r>
            <a:endParaRPr lang="en-AE" dirty="0"/>
          </a:p>
        </p:txBody>
      </p:sp>
    </p:spTree>
    <p:extLst>
      <p:ext uri="{BB962C8B-B14F-4D97-AF65-F5344CB8AC3E}">
        <p14:creationId xmlns:p14="http://schemas.microsoft.com/office/powerpoint/2010/main" val="1413307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093" y="1016493"/>
            <a:ext cx="10515600" cy="5717220"/>
          </a:xfrm>
        </p:spPr>
        <p:txBody>
          <a:bodyPr>
            <a:normAutofit/>
          </a:bodyPr>
          <a:lstStyle/>
          <a:p>
            <a:r>
              <a:rPr lang="en-GB" dirty="0">
                <a:ln w="0"/>
                <a:solidFill>
                  <a:srgbClr val="025E99"/>
                </a:solidFill>
                <a:effectLst>
                  <a:outerShdw blurRad="38100" dist="19050" dir="2700000" algn="tl" rotWithShape="0">
                    <a:schemeClr val="dk1">
                      <a:alpha val="40000"/>
                    </a:schemeClr>
                  </a:outerShdw>
                </a:effectLst>
                <a:latin typeface="+mn-lt"/>
                <a:cs typeface="+mn-cs"/>
              </a:rPr>
              <a:t>Observations by Khalifa's </a:t>
            </a:r>
            <a:r>
              <a:rPr lang="en-GB" dirty="0" smtClean="0">
                <a:ln w="0"/>
                <a:solidFill>
                  <a:srgbClr val="025E99"/>
                </a:solidFill>
                <a:effectLst>
                  <a:outerShdw blurRad="38100" dist="19050" dir="2700000" algn="tl" rotWithShape="0">
                    <a:schemeClr val="dk1">
                      <a:alpha val="40000"/>
                    </a:schemeClr>
                  </a:outerShdw>
                </a:effectLst>
                <a:latin typeface="+mn-lt"/>
                <a:cs typeface="+mn-cs"/>
              </a:rPr>
              <a:t>Parents</a:t>
            </a:r>
          </a:p>
          <a:p>
            <a:pPr>
              <a:buFont typeface="Arial" panose="020B0604020202020204" pitchFamily="34" charset="0"/>
              <a:buChar char="–"/>
            </a:pPr>
            <a:r>
              <a:rPr lang="en-GB" sz="2400" dirty="0"/>
              <a:t>We have observed notable improvements in the condition of Khalifa's scars. Specifically, there has been a reduction in their size, in </a:t>
            </a:r>
            <a:r>
              <a:rPr lang="en-GB" sz="2400" dirty="0" smtClean="0"/>
              <a:t>tightness.</a:t>
            </a:r>
          </a:p>
          <a:p>
            <a:pPr>
              <a:buFont typeface="Arial" panose="020B0604020202020204" pitchFamily="34" charset="0"/>
              <a:buChar char="–"/>
            </a:pPr>
            <a:r>
              <a:rPr lang="en-GB" sz="2400" dirty="0" smtClean="0"/>
              <a:t>Also</a:t>
            </a:r>
            <a:r>
              <a:rPr lang="en-GB" sz="2400" dirty="0"/>
              <a:t>, Khalifa no longer experiences pain or itching in the affected areas. </a:t>
            </a:r>
            <a:endParaRPr lang="en-GB" sz="2400" dirty="0" smtClean="0"/>
          </a:p>
          <a:p>
            <a:pPr marL="0" indent="0">
              <a:buNone/>
            </a:pPr>
            <a:endParaRPr lang="en-GB" sz="2400" dirty="0" smtClean="0"/>
          </a:p>
          <a:p>
            <a:r>
              <a:rPr lang="en-GB" dirty="0" smtClean="0">
                <a:ln w="0"/>
                <a:solidFill>
                  <a:srgbClr val="025E99"/>
                </a:solidFill>
                <a:effectLst>
                  <a:outerShdw blurRad="38100" dist="19050" dir="2700000" algn="tl" rotWithShape="0">
                    <a:schemeClr val="dk1">
                      <a:alpha val="40000"/>
                    </a:schemeClr>
                  </a:outerShdw>
                </a:effectLst>
                <a:latin typeface="+mn-lt"/>
                <a:cs typeface="+mn-cs"/>
              </a:rPr>
              <a:t>Observations </a:t>
            </a:r>
            <a:r>
              <a:rPr lang="en-GB" dirty="0">
                <a:ln w="0"/>
                <a:solidFill>
                  <a:srgbClr val="025E99"/>
                </a:solidFill>
                <a:effectLst>
                  <a:outerShdw blurRad="38100" dist="19050" dir="2700000" algn="tl" rotWithShape="0">
                    <a:schemeClr val="dk1">
                      <a:alpha val="40000"/>
                    </a:schemeClr>
                  </a:outerShdw>
                </a:effectLst>
                <a:latin typeface="+mn-lt"/>
                <a:cs typeface="+mn-cs"/>
              </a:rPr>
              <a:t>by </a:t>
            </a:r>
            <a:r>
              <a:rPr lang="en-GB" dirty="0" smtClean="0">
                <a:ln w="0"/>
                <a:solidFill>
                  <a:srgbClr val="025E99"/>
                </a:solidFill>
                <a:effectLst>
                  <a:outerShdw blurRad="38100" dist="19050" dir="2700000" algn="tl" rotWithShape="0">
                    <a:schemeClr val="dk1">
                      <a:alpha val="40000"/>
                    </a:schemeClr>
                  </a:outerShdw>
                </a:effectLst>
                <a:latin typeface="+mn-lt"/>
                <a:cs typeface="+mn-cs"/>
              </a:rPr>
              <a:t>Doctor</a:t>
            </a:r>
          </a:p>
          <a:p>
            <a:pPr>
              <a:buFont typeface="Arial" panose="020B0604020202020204" pitchFamily="34" charset="0"/>
              <a:buChar char="–"/>
            </a:pPr>
            <a:r>
              <a:rPr lang="en-GB" sz="2400" dirty="0"/>
              <a:t>A marked decrease in both the height and thickness of the scar, The texture has notably softened, suggesting improved pliability</a:t>
            </a:r>
            <a:r>
              <a:rPr lang="en-GB" sz="2400" dirty="0" smtClean="0"/>
              <a:t>.</a:t>
            </a:r>
          </a:p>
          <a:p>
            <a:pPr>
              <a:buFont typeface="Arial" panose="020B0604020202020204" pitchFamily="34" charset="0"/>
              <a:buChar char="–"/>
            </a:pPr>
            <a:r>
              <a:rPr lang="en-GB" sz="2400" dirty="0"/>
              <a:t>Additionally, there has been a noticeable reduction in erythema</a:t>
            </a:r>
            <a:r>
              <a:rPr lang="en-GB" sz="2400" dirty="0" smtClean="0"/>
              <a:t>.</a:t>
            </a:r>
          </a:p>
          <a:p>
            <a:pPr>
              <a:buFont typeface="Arial" panose="020B0604020202020204" pitchFamily="34" charset="0"/>
              <a:buChar char="–"/>
            </a:pPr>
            <a:r>
              <a:rPr lang="en-GB" sz="2400" dirty="0"/>
              <a:t>Improvement in the functional mobility of the cervical region. </a:t>
            </a:r>
            <a:endParaRPr lang="ar-EG" sz="2400" dirty="0" smtClean="0"/>
          </a:p>
        </p:txBody>
      </p:sp>
      <p:sp>
        <p:nvSpPr>
          <p:cNvPr id="4" name="Date Placeholder 3"/>
          <p:cNvSpPr>
            <a:spLocks noGrp="1"/>
          </p:cNvSpPr>
          <p:nvPr>
            <p:ph type="dt" sz="half" idx="10"/>
          </p:nvPr>
        </p:nvSpPr>
        <p:spPr/>
        <p:txBody>
          <a:bodyPr/>
          <a:lstStyle/>
          <a:p>
            <a:r>
              <a:rPr lang="en-US" smtClean="0"/>
              <a:t>www.everlastwellness.com</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rPr>
              <a:t>References: </a:t>
            </a:r>
            <a:endParaRPr lang="en-US" dirty="0">
              <a:solidFill>
                <a:prstClr val="black">
                  <a:tint val="75000"/>
                </a:prstClr>
              </a:solidFill>
            </a:endParaRPr>
          </a:p>
        </p:txBody>
      </p:sp>
    </p:spTree>
    <p:extLst>
      <p:ext uri="{BB962C8B-B14F-4D97-AF65-F5344CB8AC3E}">
        <p14:creationId xmlns:p14="http://schemas.microsoft.com/office/powerpoint/2010/main" val="188855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6A3A7F-FFE2-73E3-7847-2AA6959F7D49}"/>
              </a:ext>
            </a:extLst>
          </p:cNvPr>
          <p:cNvSpPr>
            <a:spLocks noGrp="1"/>
          </p:cNvSpPr>
          <p:nvPr>
            <p:ph type="title"/>
          </p:nvPr>
        </p:nvSpPr>
        <p:spPr>
          <a:xfrm>
            <a:off x="766480" y="-131693"/>
            <a:ext cx="10515600" cy="1325563"/>
          </a:xfrm>
        </p:spPr>
        <p:txBody>
          <a:bodyPr/>
          <a:lstStyle/>
          <a:p>
            <a:r>
              <a:rPr lang="en-US" dirty="0"/>
              <a:t>Patient’s Photos</a:t>
            </a:r>
            <a:endParaRPr lang="en-AE" dirty="0"/>
          </a:p>
        </p:txBody>
      </p:sp>
      <p:pic>
        <p:nvPicPr>
          <p:cNvPr id="6" name="Content Placeholder 5">
            <a:extLst>
              <a:ext uri="{FF2B5EF4-FFF2-40B4-BE49-F238E27FC236}">
                <a16:creationId xmlns="" xmlns:a16="http://schemas.microsoft.com/office/drawing/2014/main" id="{7FAEE82A-C8D8-3EC5-2A10-7FE619F87073}"/>
              </a:ext>
            </a:extLst>
          </p:cNvPr>
          <p:cNvPicPr>
            <a:picLocks noGrp="1" noChangeAspect="1"/>
          </p:cNvPicPr>
          <p:nvPr>
            <p:ph idx="1"/>
          </p:nvPr>
        </p:nvPicPr>
        <p:blipFill rotWithShape="1">
          <a:blip r:embed="rId2"/>
          <a:srcRect l="8834" r="9552"/>
          <a:stretch/>
        </p:blipFill>
        <p:spPr>
          <a:xfrm>
            <a:off x="2318784" y="1574772"/>
            <a:ext cx="2151019" cy="3950350"/>
          </a:xfrm>
          <a:prstGeom prst="rect">
            <a:avLst/>
          </a:prstGeom>
        </p:spPr>
      </p:pic>
      <p:sp>
        <p:nvSpPr>
          <p:cNvPr id="4" name="Date Placeholder 3">
            <a:extLst>
              <a:ext uri="{FF2B5EF4-FFF2-40B4-BE49-F238E27FC236}">
                <a16:creationId xmlns="" xmlns:a16="http://schemas.microsoft.com/office/drawing/2014/main" id="{2002366E-0E17-A28A-094E-255039952C57}"/>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26087F38-390E-3D2F-7511-FFE05F3BEDB1}"/>
              </a:ext>
            </a:extLst>
          </p:cNvPr>
          <p:cNvSpPr>
            <a:spLocks noGrp="1"/>
          </p:cNvSpPr>
          <p:nvPr>
            <p:ph type="ftr" sz="quarter" idx="11"/>
          </p:nvPr>
        </p:nvSpPr>
        <p:spPr/>
        <p:txBody>
          <a:bodyPr/>
          <a:lstStyle/>
          <a:p>
            <a:r>
              <a:rPr lang="en-US"/>
              <a:t>References: </a:t>
            </a:r>
            <a:endParaRPr lang="en-US" dirty="0"/>
          </a:p>
        </p:txBody>
      </p:sp>
      <p:sp>
        <p:nvSpPr>
          <p:cNvPr id="15" name="TextBox 14">
            <a:extLst>
              <a:ext uri="{FF2B5EF4-FFF2-40B4-BE49-F238E27FC236}">
                <a16:creationId xmlns="" xmlns:a16="http://schemas.microsoft.com/office/drawing/2014/main" id="{C8263E29-4C8D-DC7A-A543-294CB73A4FB9}"/>
              </a:ext>
            </a:extLst>
          </p:cNvPr>
          <p:cNvSpPr txBox="1"/>
          <p:nvPr/>
        </p:nvSpPr>
        <p:spPr>
          <a:xfrm>
            <a:off x="2318784" y="1163951"/>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16" name="TextBox 15">
            <a:extLst>
              <a:ext uri="{FF2B5EF4-FFF2-40B4-BE49-F238E27FC236}">
                <a16:creationId xmlns="" xmlns:a16="http://schemas.microsoft.com/office/drawing/2014/main" id="{7975714E-DC7B-54AC-2ECE-6113187AA968}"/>
              </a:ext>
            </a:extLst>
          </p:cNvPr>
          <p:cNvSpPr txBox="1"/>
          <p:nvPr/>
        </p:nvSpPr>
        <p:spPr>
          <a:xfrm>
            <a:off x="7276420" y="1189701"/>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7413" y="1574772"/>
            <a:ext cx="1874975" cy="3837301"/>
          </a:xfrm>
          <a:prstGeom prst="rect">
            <a:avLst/>
          </a:prstGeom>
        </p:spPr>
      </p:pic>
      <p:sp>
        <p:nvSpPr>
          <p:cNvPr id="7" name="TextBox 6"/>
          <p:cNvSpPr txBox="1"/>
          <p:nvPr/>
        </p:nvSpPr>
        <p:spPr>
          <a:xfrm>
            <a:off x="4839359" y="2281383"/>
            <a:ext cx="2068497" cy="646331"/>
          </a:xfrm>
          <a:prstGeom prst="rect">
            <a:avLst/>
          </a:prstGeom>
          <a:noFill/>
        </p:spPr>
        <p:txBody>
          <a:bodyPr wrap="square" rtlCol="0">
            <a:spAutoFit/>
          </a:bodyPr>
          <a:lstStyle/>
          <a:p>
            <a:pPr algn="ctr"/>
            <a:r>
              <a:rPr lang="en-GB" dirty="0"/>
              <a:t>Improvement in contracture </a:t>
            </a:r>
            <a:endParaRPr lang="en-AE" dirty="0"/>
          </a:p>
        </p:txBody>
      </p:sp>
    </p:spTree>
    <p:extLst>
      <p:ext uri="{BB962C8B-B14F-4D97-AF65-F5344CB8AC3E}">
        <p14:creationId xmlns:p14="http://schemas.microsoft.com/office/powerpoint/2010/main" val="68599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5583E5-5CC1-3461-48BD-F87BA5669DB4}"/>
              </a:ext>
            </a:extLst>
          </p:cNvPr>
          <p:cNvSpPr>
            <a:spLocks noGrp="1"/>
          </p:cNvSpPr>
          <p:nvPr>
            <p:ph type="title"/>
          </p:nvPr>
        </p:nvSpPr>
        <p:spPr>
          <a:xfrm>
            <a:off x="766480" y="-80623"/>
            <a:ext cx="10515600" cy="1325563"/>
          </a:xfrm>
        </p:spPr>
        <p:txBody>
          <a:bodyPr/>
          <a:lstStyle/>
          <a:p>
            <a:r>
              <a:rPr lang="en-US" dirty="0"/>
              <a:t>Patient’s Photos</a:t>
            </a:r>
            <a:endParaRPr lang="en-AE" dirty="0"/>
          </a:p>
        </p:txBody>
      </p:sp>
      <p:pic>
        <p:nvPicPr>
          <p:cNvPr id="6" name="Content Placeholder 5">
            <a:extLst>
              <a:ext uri="{FF2B5EF4-FFF2-40B4-BE49-F238E27FC236}">
                <a16:creationId xmlns="" xmlns:a16="http://schemas.microsoft.com/office/drawing/2014/main" id="{D49F8AD9-9123-C1BA-A518-91BFD116A096}"/>
              </a:ext>
            </a:extLst>
          </p:cNvPr>
          <p:cNvPicPr>
            <a:picLocks noGrp="1" noChangeAspect="1"/>
          </p:cNvPicPr>
          <p:nvPr>
            <p:ph idx="1"/>
          </p:nvPr>
        </p:nvPicPr>
        <p:blipFill rotWithShape="1">
          <a:blip r:embed="rId2"/>
          <a:srcRect r="20042"/>
          <a:stretch/>
        </p:blipFill>
        <p:spPr>
          <a:xfrm>
            <a:off x="2386744" y="1549377"/>
            <a:ext cx="2167839" cy="4063683"/>
          </a:xfrm>
          <a:prstGeom prst="rect">
            <a:avLst/>
          </a:prstGeom>
        </p:spPr>
      </p:pic>
      <p:sp>
        <p:nvSpPr>
          <p:cNvPr id="4" name="Date Placeholder 3">
            <a:extLst>
              <a:ext uri="{FF2B5EF4-FFF2-40B4-BE49-F238E27FC236}">
                <a16:creationId xmlns="" xmlns:a16="http://schemas.microsoft.com/office/drawing/2014/main" id="{7378FA41-4753-B207-1A23-46CA7206407E}"/>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29B83D0F-B256-2E3B-E199-679172AD943A}"/>
              </a:ext>
            </a:extLst>
          </p:cNvPr>
          <p:cNvSpPr>
            <a:spLocks noGrp="1"/>
          </p:cNvSpPr>
          <p:nvPr>
            <p:ph type="ftr" sz="quarter" idx="11"/>
          </p:nvPr>
        </p:nvSpPr>
        <p:spPr/>
        <p:txBody>
          <a:bodyPr/>
          <a:lstStyle/>
          <a:p>
            <a:r>
              <a:rPr lang="en-US"/>
              <a:t>References: </a:t>
            </a:r>
            <a:endParaRPr lang="en-US" dirty="0"/>
          </a:p>
        </p:txBody>
      </p:sp>
      <p:pic>
        <p:nvPicPr>
          <p:cNvPr id="10" name="Picture 9">
            <a:extLst>
              <a:ext uri="{FF2B5EF4-FFF2-40B4-BE49-F238E27FC236}">
                <a16:creationId xmlns="" xmlns:a16="http://schemas.microsoft.com/office/drawing/2014/main" id="{7D256B69-53E7-56F7-773D-467BE6E24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4002" y="1531959"/>
            <a:ext cx="1728000" cy="4182894"/>
          </a:xfrm>
          <a:prstGeom prst="rect">
            <a:avLst/>
          </a:prstGeom>
        </p:spPr>
      </p:pic>
      <p:sp>
        <p:nvSpPr>
          <p:cNvPr id="11" name="TextBox 10">
            <a:extLst>
              <a:ext uri="{FF2B5EF4-FFF2-40B4-BE49-F238E27FC236}">
                <a16:creationId xmlns="" xmlns:a16="http://schemas.microsoft.com/office/drawing/2014/main" id="{24EE217F-2553-CCA5-4B55-0C7772A25165}"/>
              </a:ext>
            </a:extLst>
          </p:cNvPr>
          <p:cNvSpPr txBox="1"/>
          <p:nvPr/>
        </p:nvSpPr>
        <p:spPr>
          <a:xfrm>
            <a:off x="2393162" y="1215021"/>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12" name="TextBox 11">
            <a:extLst>
              <a:ext uri="{FF2B5EF4-FFF2-40B4-BE49-F238E27FC236}">
                <a16:creationId xmlns="" xmlns:a16="http://schemas.microsoft.com/office/drawing/2014/main" id="{1643CC9E-1112-4CBB-5960-A53ACCE99BAA}"/>
              </a:ext>
            </a:extLst>
          </p:cNvPr>
          <p:cNvSpPr txBox="1"/>
          <p:nvPr/>
        </p:nvSpPr>
        <p:spPr>
          <a:xfrm>
            <a:off x="7045632" y="1184476"/>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spTree>
    <p:extLst>
      <p:ext uri="{BB962C8B-B14F-4D97-AF65-F5344CB8AC3E}">
        <p14:creationId xmlns:p14="http://schemas.microsoft.com/office/powerpoint/2010/main" val="2209599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414A34-EB7D-C910-D13A-8E1A859FE30A}"/>
              </a:ext>
            </a:extLst>
          </p:cNvPr>
          <p:cNvSpPr>
            <a:spLocks noGrp="1"/>
          </p:cNvSpPr>
          <p:nvPr>
            <p:ph type="title"/>
          </p:nvPr>
        </p:nvSpPr>
        <p:spPr>
          <a:xfrm>
            <a:off x="708728" y="-141467"/>
            <a:ext cx="10515600" cy="1325563"/>
          </a:xfrm>
        </p:spPr>
        <p:txBody>
          <a:bodyPr/>
          <a:lstStyle/>
          <a:p>
            <a:r>
              <a:rPr lang="en-US" dirty="0"/>
              <a:t>Patient’s Photos</a:t>
            </a:r>
            <a:endParaRPr lang="en-AE" dirty="0"/>
          </a:p>
        </p:txBody>
      </p:sp>
      <p:pic>
        <p:nvPicPr>
          <p:cNvPr id="6" name="Content Placeholder 5">
            <a:extLst>
              <a:ext uri="{FF2B5EF4-FFF2-40B4-BE49-F238E27FC236}">
                <a16:creationId xmlns="" xmlns:a16="http://schemas.microsoft.com/office/drawing/2014/main" id="{C0CF6644-32C5-D865-676D-E0AFD924473F}"/>
              </a:ext>
            </a:extLst>
          </p:cNvPr>
          <p:cNvPicPr>
            <a:picLocks noGrp="1" noChangeAspect="1"/>
          </p:cNvPicPr>
          <p:nvPr>
            <p:ph idx="1"/>
          </p:nvPr>
        </p:nvPicPr>
        <p:blipFill rotWithShape="1">
          <a:blip r:embed="rId2"/>
          <a:srcRect t="241" r="15986" b="-1"/>
          <a:stretch/>
        </p:blipFill>
        <p:spPr>
          <a:xfrm>
            <a:off x="2273455" y="1576250"/>
            <a:ext cx="2228876" cy="3966793"/>
          </a:xfrm>
          <a:prstGeom prst="rect">
            <a:avLst/>
          </a:prstGeom>
        </p:spPr>
      </p:pic>
      <p:sp>
        <p:nvSpPr>
          <p:cNvPr id="4" name="Date Placeholder 3">
            <a:extLst>
              <a:ext uri="{FF2B5EF4-FFF2-40B4-BE49-F238E27FC236}">
                <a16:creationId xmlns="" xmlns:a16="http://schemas.microsoft.com/office/drawing/2014/main" id="{F5827F24-232D-79EC-8E32-FF5AD3393E68}"/>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37738F86-6495-380A-DE23-678892253C6F}"/>
              </a:ext>
            </a:extLst>
          </p:cNvPr>
          <p:cNvSpPr>
            <a:spLocks noGrp="1"/>
          </p:cNvSpPr>
          <p:nvPr>
            <p:ph type="ftr" sz="quarter" idx="11"/>
          </p:nvPr>
        </p:nvSpPr>
        <p:spPr/>
        <p:txBody>
          <a:bodyPr/>
          <a:lstStyle/>
          <a:p>
            <a:r>
              <a:rPr lang="en-US"/>
              <a:t>References: </a:t>
            </a:r>
            <a:endParaRPr lang="en-US" dirty="0"/>
          </a:p>
        </p:txBody>
      </p:sp>
      <p:pic>
        <p:nvPicPr>
          <p:cNvPr id="10" name="Picture 9">
            <a:extLst>
              <a:ext uri="{FF2B5EF4-FFF2-40B4-BE49-F238E27FC236}">
                <a16:creationId xmlns="" xmlns:a16="http://schemas.microsoft.com/office/drawing/2014/main" id="{35F346E0-7035-0A8A-A6C1-1B7EF6945C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549" b="30769"/>
          <a:stretch/>
        </p:blipFill>
        <p:spPr>
          <a:xfrm rot="16200000">
            <a:off x="6198146" y="2660899"/>
            <a:ext cx="4083621" cy="1895184"/>
          </a:xfrm>
          <a:prstGeom prst="rect">
            <a:avLst/>
          </a:prstGeom>
        </p:spPr>
      </p:pic>
      <p:sp>
        <p:nvSpPr>
          <p:cNvPr id="11" name="TextBox 10">
            <a:extLst>
              <a:ext uri="{FF2B5EF4-FFF2-40B4-BE49-F238E27FC236}">
                <a16:creationId xmlns="" xmlns:a16="http://schemas.microsoft.com/office/drawing/2014/main" id="{2451D1C7-6244-BFBF-370D-956BE0D4C28D}"/>
              </a:ext>
            </a:extLst>
          </p:cNvPr>
          <p:cNvSpPr txBox="1"/>
          <p:nvPr/>
        </p:nvSpPr>
        <p:spPr>
          <a:xfrm>
            <a:off x="2294900" y="1186361"/>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12" name="TextBox 11">
            <a:extLst>
              <a:ext uri="{FF2B5EF4-FFF2-40B4-BE49-F238E27FC236}">
                <a16:creationId xmlns="" xmlns:a16="http://schemas.microsoft.com/office/drawing/2014/main" id="{3667F737-45BE-AD95-7586-25777AACE709}"/>
              </a:ext>
            </a:extLst>
          </p:cNvPr>
          <p:cNvSpPr txBox="1"/>
          <p:nvPr/>
        </p:nvSpPr>
        <p:spPr>
          <a:xfrm>
            <a:off x="7315736" y="1175764"/>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spTree>
    <p:extLst>
      <p:ext uri="{BB962C8B-B14F-4D97-AF65-F5344CB8AC3E}">
        <p14:creationId xmlns:p14="http://schemas.microsoft.com/office/powerpoint/2010/main" val="426814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9FF8CA-14DE-5EF4-6B57-E68F56CEE6DE}"/>
              </a:ext>
            </a:extLst>
          </p:cNvPr>
          <p:cNvSpPr>
            <a:spLocks noGrp="1"/>
          </p:cNvSpPr>
          <p:nvPr>
            <p:ph type="title"/>
          </p:nvPr>
        </p:nvSpPr>
        <p:spPr>
          <a:xfrm>
            <a:off x="692544" y="0"/>
            <a:ext cx="10515600" cy="1325563"/>
          </a:xfrm>
        </p:spPr>
        <p:txBody>
          <a:bodyPr/>
          <a:lstStyle/>
          <a:p>
            <a:r>
              <a:rPr lang="en-US" dirty="0"/>
              <a:t>Patient’s Photos</a:t>
            </a:r>
            <a:endParaRPr lang="en-AE" dirty="0"/>
          </a:p>
        </p:txBody>
      </p:sp>
      <p:pic>
        <p:nvPicPr>
          <p:cNvPr id="6" name="Content Placeholder 5">
            <a:extLst>
              <a:ext uri="{FF2B5EF4-FFF2-40B4-BE49-F238E27FC236}">
                <a16:creationId xmlns="" xmlns:a16="http://schemas.microsoft.com/office/drawing/2014/main" id="{E15D1CCB-EFB6-8341-884A-C84CC01D6304}"/>
              </a:ext>
            </a:extLst>
          </p:cNvPr>
          <p:cNvPicPr>
            <a:picLocks noGrp="1" noChangeAspect="1"/>
          </p:cNvPicPr>
          <p:nvPr>
            <p:ph idx="1"/>
          </p:nvPr>
        </p:nvPicPr>
        <p:blipFill>
          <a:blip r:embed="rId2"/>
          <a:stretch>
            <a:fillRect/>
          </a:stretch>
        </p:blipFill>
        <p:spPr>
          <a:xfrm>
            <a:off x="1482337" y="1626448"/>
            <a:ext cx="2677402" cy="4003822"/>
          </a:xfrm>
          <a:prstGeom prst="rect">
            <a:avLst/>
          </a:prstGeom>
        </p:spPr>
      </p:pic>
      <p:sp>
        <p:nvSpPr>
          <p:cNvPr id="4" name="Date Placeholder 3">
            <a:extLst>
              <a:ext uri="{FF2B5EF4-FFF2-40B4-BE49-F238E27FC236}">
                <a16:creationId xmlns="" xmlns:a16="http://schemas.microsoft.com/office/drawing/2014/main" id="{6259264E-B63D-D193-F787-5B6CACB80CFA}"/>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CE358722-DEA6-A345-D930-07BC459D4B25}"/>
              </a:ext>
            </a:extLst>
          </p:cNvPr>
          <p:cNvSpPr>
            <a:spLocks noGrp="1"/>
          </p:cNvSpPr>
          <p:nvPr>
            <p:ph type="ftr" sz="quarter" idx="11"/>
          </p:nvPr>
        </p:nvSpPr>
        <p:spPr/>
        <p:txBody>
          <a:bodyPr/>
          <a:lstStyle/>
          <a:p>
            <a:r>
              <a:rPr lang="en-US"/>
              <a:t>References: </a:t>
            </a:r>
            <a:endParaRPr lang="en-US" dirty="0"/>
          </a:p>
        </p:txBody>
      </p:sp>
      <p:pic>
        <p:nvPicPr>
          <p:cNvPr id="8" name="Picture 7">
            <a:extLst>
              <a:ext uri="{FF2B5EF4-FFF2-40B4-BE49-F238E27FC236}">
                <a16:creationId xmlns="" xmlns:a16="http://schemas.microsoft.com/office/drawing/2014/main" id="{20235BEB-74FD-5868-8566-B63514268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378851" y="2257521"/>
            <a:ext cx="3786440" cy="2524293"/>
          </a:xfrm>
          <a:prstGeom prst="rect">
            <a:avLst/>
          </a:prstGeom>
        </p:spPr>
      </p:pic>
      <p:sp>
        <p:nvSpPr>
          <p:cNvPr id="9" name="TextBox 8">
            <a:extLst>
              <a:ext uri="{FF2B5EF4-FFF2-40B4-BE49-F238E27FC236}">
                <a16:creationId xmlns="" xmlns:a16="http://schemas.microsoft.com/office/drawing/2014/main" id="{D835E01C-658C-4A37-749A-78D103B717A2}"/>
              </a:ext>
            </a:extLst>
          </p:cNvPr>
          <p:cNvSpPr txBox="1"/>
          <p:nvPr/>
        </p:nvSpPr>
        <p:spPr>
          <a:xfrm>
            <a:off x="2323164" y="1193001"/>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10" name="TextBox 9">
            <a:extLst>
              <a:ext uri="{FF2B5EF4-FFF2-40B4-BE49-F238E27FC236}">
                <a16:creationId xmlns="" xmlns:a16="http://schemas.microsoft.com/office/drawing/2014/main" id="{DDE2CEED-4258-CD45-27CE-A2BD3EE3A4C0}"/>
              </a:ext>
            </a:extLst>
          </p:cNvPr>
          <p:cNvSpPr txBox="1"/>
          <p:nvPr/>
        </p:nvSpPr>
        <p:spPr>
          <a:xfrm>
            <a:off x="7515798" y="1208342"/>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sp>
        <p:nvSpPr>
          <p:cNvPr id="13" name="TextBox 12"/>
          <p:cNvSpPr txBox="1"/>
          <p:nvPr/>
        </p:nvSpPr>
        <p:spPr>
          <a:xfrm>
            <a:off x="4550583" y="2361282"/>
            <a:ext cx="2068497" cy="646331"/>
          </a:xfrm>
          <a:prstGeom prst="rect">
            <a:avLst/>
          </a:prstGeom>
          <a:noFill/>
        </p:spPr>
        <p:txBody>
          <a:bodyPr wrap="square" rtlCol="0">
            <a:spAutoFit/>
          </a:bodyPr>
          <a:lstStyle/>
          <a:p>
            <a:pPr algn="ctr"/>
            <a:r>
              <a:rPr lang="en-GB" dirty="0"/>
              <a:t>Improvement in contracture </a:t>
            </a:r>
            <a:endParaRPr lang="en-AE" dirty="0"/>
          </a:p>
        </p:txBody>
      </p:sp>
    </p:spTree>
    <p:extLst>
      <p:ext uri="{BB962C8B-B14F-4D97-AF65-F5344CB8AC3E}">
        <p14:creationId xmlns:p14="http://schemas.microsoft.com/office/powerpoint/2010/main" val="117369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272FE5-4EB0-681B-0E74-143E6D3CB220}"/>
              </a:ext>
            </a:extLst>
          </p:cNvPr>
          <p:cNvSpPr>
            <a:spLocks noGrp="1"/>
          </p:cNvSpPr>
          <p:nvPr>
            <p:ph type="title"/>
          </p:nvPr>
        </p:nvSpPr>
        <p:spPr>
          <a:xfrm>
            <a:off x="766480" y="-44332"/>
            <a:ext cx="10515600" cy="1325563"/>
          </a:xfrm>
        </p:spPr>
        <p:txBody>
          <a:bodyPr/>
          <a:lstStyle/>
          <a:p>
            <a:r>
              <a:rPr lang="en-US" dirty="0"/>
              <a:t>Patient’s Photos</a:t>
            </a:r>
            <a:endParaRPr lang="en-AE" dirty="0"/>
          </a:p>
        </p:txBody>
      </p:sp>
      <p:sp>
        <p:nvSpPr>
          <p:cNvPr id="4" name="Date Placeholder 3">
            <a:extLst>
              <a:ext uri="{FF2B5EF4-FFF2-40B4-BE49-F238E27FC236}">
                <a16:creationId xmlns="" xmlns:a16="http://schemas.microsoft.com/office/drawing/2014/main" id="{98F12E90-20BF-5CD0-7994-C7E68ADAA5A0}"/>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809ACB6E-3E29-BBE9-C036-694FC299B026}"/>
              </a:ext>
            </a:extLst>
          </p:cNvPr>
          <p:cNvSpPr>
            <a:spLocks noGrp="1"/>
          </p:cNvSpPr>
          <p:nvPr>
            <p:ph type="ftr" sz="quarter" idx="11"/>
          </p:nvPr>
        </p:nvSpPr>
        <p:spPr/>
        <p:txBody>
          <a:bodyPr/>
          <a:lstStyle/>
          <a:p>
            <a:r>
              <a:rPr lang="en-US"/>
              <a:t>References: </a:t>
            </a:r>
            <a:endParaRPr lang="en-US" dirty="0"/>
          </a:p>
        </p:txBody>
      </p:sp>
      <p:pic>
        <p:nvPicPr>
          <p:cNvPr id="9" name="Content Placeholder 8">
            <a:extLst>
              <a:ext uri="{FF2B5EF4-FFF2-40B4-BE49-F238E27FC236}">
                <a16:creationId xmlns="" xmlns:a16="http://schemas.microsoft.com/office/drawing/2014/main" id="{BEFFA5E0-5543-561C-3F6D-E09AECFD80D0}"/>
              </a:ext>
            </a:extLst>
          </p:cNvPr>
          <p:cNvPicPr>
            <a:picLocks noGrp="1" noChangeAspect="1"/>
          </p:cNvPicPr>
          <p:nvPr>
            <p:ph idx="1"/>
          </p:nvPr>
        </p:nvPicPr>
        <p:blipFill rotWithShape="1">
          <a:blip r:embed="rId2"/>
          <a:srcRect b="10912"/>
          <a:stretch/>
        </p:blipFill>
        <p:spPr>
          <a:xfrm>
            <a:off x="2307862" y="1550495"/>
            <a:ext cx="2741568" cy="3665939"/>
          </a:xfrm>
          <a:prstGeom prst="rect">
            <a:avLst/>
          </a:prstGeom>
        </p:spPr>
      </p:pic>
      <p:pic>
        <p:nvPicPr>
          <p:cNvPr id="8" name="Picture 7">
            <a:extLst>
              <a:ext uri="{FF2B5EF4-FFF2-40B4-BE49-F238E27FC236}">
                <a16:creationId xmlns="" xmlns:a16="http://schemas.microsoft.com/office/drawing/2014/main" id="{D86BFC9C-3B31-C99A-9E04-04DE7037D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288222" y="2164932"/>
            <a:ext cx="3686619" cy="2457746"/>
          </a:xfrm>
          <a:prstGeom prst="rect">
            <a:avLst/>
          </a:prstGeom>
        </p:spPr>
      </p:pic>
      <p:sp>
        <p:nvSpPr>
          <p:cNvPr id="11" name="TextBox 10">
            <a:extLst>
              <a:ext uri="{FF2B5EF4-FFF2-40B4-BE49-F238E27FC236}">
                <a16:creationId xmlns="" xmlns:a16="http://schemas.microsoft.com/office/drawing/2014/main" id="{491902BE-4195-2111-710D-B96AA66B46B4}"/>
              </a:ext>
            </a:extLst>
          </p:cNvPr>
          <p:cNvSpPr txBox="1"/>
          <p:nvPr/>
        </p:nvSpPr>
        <p:spPr>
          <a:xfrm>
            <a:off x="3034515" y="1132591"/>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12" name="TextBox 11">
            <a:extLst>
              <a:ext uri="{FF2B5EF4-FFF2-40B4-BE49-F238E27FC236}">
                <a16:creationId xmlns="" xmlns:a16="http://schemas.microsoft.com/office/drawing/2014/main" id="{4A968A82-8214-94EC-45D5-7EF5D5AA9745}"/>
              </a:ext>
            </a:extLst>
          </p:cNvPr>
          <p:cNvSpPr txBox="1"/>
          <p:nvPr/>
        </p:nvSpPr>
        <p:spPr>
          <a:xfrm>
            <a:off x="7820747" y="1181163"/>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spTree>
    <p:extLst>
      <p:ext uri="{BB962C8B-B14F-4D97-AF65-F5344CB8AC3E}">
        <p14:creationId xmlns:p14="http://schemas.microsoft.com/office/powerpoint/2010/main" val="869897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A5A7CC-BE8D-A189-5D5B-A82A7AECF336}"/>
              </a:ext>
            </a:extLst>
          </p:cNvPr>
          <p:cNvSpPr>
            <a:spLocks noGrp="1"/>
          </p:cNvSpPr>
          <p:nvPr>
            <p:ph type="title"/>
          </p:nvPr>
        </p:nvSpPr>
        <p:spPr>
          <a:xfrm>
            <a:off x="838200" y="2709"/>
            <a:ext cx="10515600" cy="1325563"/>
          </a:xfrm>
        </p:spPr>
        <p:txBody>
          <a:bodyPr/>
          <a:lstStyle/>
          <a:p>
            <a:r>
              <a:rPr lang="en-US" dirty="0"/>
              <a:t>Patient’s Photos</a:t>
            </a:r>
            <a:endParaRPr lang="en-AE" dirty="0"/>
          </a:p>
        </p:txBody>
      </p:sp>
      <p:pic>
        <p:nvPicPr>
          <p:cNvPr id="6" name="Content Placeholder 5">
            <a:extLst>
              <a:ext uri="{FF2B5EF4-FFF2-40B4-BE49-F238E27FC236}">
                <a16:creationId xmlns="" xmlns:a16="http://schemas.microsoft.com/office/drawing/2014/main" id="{3B357C00-303C-CFBB-15FB-A3358D172181}"/>
              </a:ext>
            </a:extLst>
          </p:cNvPr>
          <p:cNvPicPr>
            <a:picLocks noGrp="1" noChangeAspect="1"/>
          </p:cNvPicPr>
          <p:nvPr>
            <p:ph idx="1"/>
          </p:nvPr>
        </p:nvPicPr>
        <p:blipFill>
          <a:blip r:embed="rId2"/>
          <a:stretch>
            <a:fillRect/>
          </a:stretch>
        </p:blipFill>
        <p:spPr>
          <a:xfrm>
            <a:off x="2251166" y="1807234"/>
            <a:ext cx="2595963" cy="3902618"/>
          </a:xfrm>
          <a:prstGeom prst="rect">
            <a:avLst/>
          </a:prstGeom>
        </p:spPr>
      </p:pic>
      <p:sp>
        <p:nvSpPr>
          <p:cNvPr id="4" name="Date Placeholder 3">
            <a:extLst>
              <a:ext uri="{FF2B5EF4-FFF2-40B4-BE49-F238E27FC236}">
                <a16:creationId xmlns="" xmlns:a16="http://schemas.microsoft.com/office/drawing/2014/main" id="{0C21F0B4-7BF9-0610-56AD-45B3BC9338C3}"/>
              </a:ext>
            </a:extLst>
          </p:cNvPr>
          <p:cNvSpPr>
            <a:spLocks noGrp="1"/>
          </p:cNvSpPr>
          <p:nvPr>
            <p:ph type="dt" sz="half" idx="10"/>
          </p:nvPr>
        </p:nvSpPr>
        <p:spPr/>
        <p:txBody>
          <a:bodyPr/>
          <a:lstStyle/>
          <a:p>
            <a:r>
              <a:rPr lang="en-US"/>
              <a:t>www.everlastwellness.com</a:t>
            </a:r>
            <a:endParaRPr lang="en-US" dirty="0"/>
          </a:p>
        </p:txBody>
      </p:sp>
      <p:sp>
        <p:nvSpPr>
          <p:cNvPr id="5" name="Footer Placeholder 4">
            <a:extLst>
              <a:ext uri="{FF2B5EF4-FFF2-40B4-BE49-F238E27FC236}">
                <a16:creationId xmlns="" xmlns:a16="http://schemas.microsoft.com/office/drawing/2014/main" id="{5327B4BE-52AD-606F-65BD-AA5EFEE4D6C1}"/>
              </a:ext>
            </a:extLst>
          </p:cNvPr>
          <p:cNvSpPr>
            <a:spLocks noGrp="1"/>
          </p:cNvSpPr>
          <p:nvPr>
            <p:ph type="ftr" sz="quarter" idx="11"/>
          </p:nvPr>
        </p:nvSpPr>
        <p:spPr/>
        <p:txBody>
          <a:bodyPr/>
          <a:lstStyle/>
          <a:p>
            <a:r>
              <a:rPr lang="en-US"/>
              <a:t>References: </a:t>
            </a:r>
            <a:endParaRPr lang="en-US" dirty="0"/>
          </a:p>
        </p:txBody>
      </p:sp>
      <p:pic>
        <p:nvPicPr>
          <p:cNvPr id="8" name="Picture 7">
            <a:extLst>
              <a:ext uri="{FF2B5EF4-FFF2-40B4-BE49-F238E27FC236}">
                <a16:creationId xmlns="" xmlns:a16="http://schemas.microsoft.com/office/drawing/2014/main" id="{429C83E7-80BA-C6C4-435A-BE69B31E8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703760" y="2432522"/>
            <a:ext cx="3751738" cy="2501159"/>
          </a:xfrm>
          <a:prstGeom prst="rect">
            <a:avLst/>
          </a:prstGeom>
        </p:spPr>
      </p:pic>
      <p:sp>
        <p:nvSpPr>
          <p:cNvPr id="9" name="TextBox 8">
            <a:extLst>
              <a:ext uri="{FF2B5EF4-FFF2-40B4-BE49-F238E27FC236}">
                <a16:creationId xmlns="" xmlns:a16="http://schemas.microsoft.com/office/drawing/2014/main" id="{E0E8D854-40C7-65BA-1475-170FD4B7DDAB}"/>
              </a:ext>
            </a:extLst>
          </p:cNvPr>
          <p:cNvSpPr txBox="1"/>
          <p:nvPr/>
        </p:nvSpPr>
        <p:spPr>
          <a:xfrm>
            <a:off x="3066884" y="1383086"/>
            <a:ext cx="1666959" cy="369332"/>
          </a:xfrm>
          <a:prstGeom prst="rect">
            <a:avLst/>
          </a:prstGeom>
          <a:noFill/>
          <a:ln>
            <a:noFill/>
          </a:ln>
        </p:spPr>
        <p:txBody>
          <a:bodyPr wrap="square" rtlCol="0">
            <a:spAutoFit/>
          </a:bodyPr>
          <a:lstStyle/>
          <a:p>
            <a:r>
              <a:rPr lang="en-US" b="1" dirty="0">
                <a:solidFill>
                  <a:schemeClr val="accent5">
                    <a:lumMod val="50000"/>
                  </a:schemeClr>
                </a:solidFill>
              </a:rPr>
              <a:t>BEFORE</a:t>
            </a:r>
            <a:endParaRPr lang="en-AE" b="1" dirty="0">
              <a:solidFill>
                <a:schemeClr val="accent5">
                  <a:lumMod val="50000"/>
                </a:schemeClr>
              </a:solidFill>
            </a:endParaRPr>
          </a:p>
        </p:txBody>
      </p:sp>
      <p:sp>
        <p:nvSpPr>
          <p:cNvPr id="12" name="TextBox 11">
            <a:extLst>
              <a:ext uri="{FF2B5EF4-FFF2-40B4-BE49-F238E27FC236}">
                <a16:creationId xmlns="" xmlns:a16="http://schemas.microsoft.com/office/drawing/2014/main" id="{5EF084AC-7011-310C-FBD6-29E68C8B2C6E}"/>
              </a:ext>
            </a:extLst>
          </p:cNvPr>
          <p:cNvSpPr txBox="1"/>
          <p:nvPr/>
        </p:nvSpPr>
        <p:spPr>
          <a:xfrm>
            <a:off x="7365772" y="1424842"/>
            <a:ext cx="1666959" cy="369332"/>
          </a:xfrm>
          <a:prstGeom prst="rect">
            <a:avLst/>
          </a:prstGeom>
          <a:noFill/>
        </p:spPr>
        <p:txBody>
          <a:bodyPr wrap="square" rtlCol="0">
            <a:spAutoFit/>
          </a:bodyPr>
          <a:lstStyle/>
          <a:p>
            <a:r>
              <a:rPr lang="en-US" b="1" dirty="0">
                <a:solidFill>
                  <a:schemeClr val="accent5">
                    <a:lumMod val="50000"/>
                  </a:schemeClr>
                </a:solidFill>
              </a:rPr>
              <a:t>AFTER</a:t>
            </a:r>
            <a:endParaRPr lang="en-AE" b="1" dirty="0">
              <a:solidFill>
                <a:schemeClr val="accent5">
                  <a:lumMod val="50000"/>
                </a:schemeClr>
              </a:solidFill>
            </a:endParaRPr>
          </a:p>
        </p:txBody>
      </p:sp>
      <p:sp>
        <p:nvSpPr>
          <p:cNvPr id="13" name="TextBox 12"/>
          <p:cNvSpPr txBox="1"/>
          <p:nvPr/>
        </p:nvSpPr>
        <p:spPr>
          <a:xfrm>
            <a:off x="4847129" y="2540687"/>
            <a:ext cx="2518643" cy="1077218"/>
          </a:xfrm>
          <a:prstGeom prst="rect">
            <a:avLst/>
          </a:prstGeom>
          <a:noFill/>
        </p:spPr>
        <p:txBody>
          <a:bodyPr wrap="square" rtlCol="0">
            <a:spAutoFit/>
          </a:bodyPr>
          <a:lstStyle/>
          <a:p>
            <a:pPr algn="ctr"/>
            <a:r>
              <a:rPr lang="en-GB" sz="1600" dirty="0"/>
              <a:t>Softer Scare contracture </a:t>
            </a:r>
            <a:endParaRPr lang="en-GB" sz="1600" dirty="0" smtClean="0"/>
          </a:p>
          <a:p>
            <a:pPr algn="ctr"/>
            <a:endParaRPr lang="en-GB" sz="1600" dirty="0" smtClean="0"/>
          </a:p>
          <a:p>
            <a:pPr algn="ctr"/>
            <a:r>
              <a:rPr lang="en-GB" sz="1600" dirty="0" smtClean="0"/>
              <a:t>Decrease </a:t>
            </a:r>
            <a:r>
              <a:rPr lang="en-GB" sz="1600" dirty="0"/>
              <a:t>in contracture area </a:t>
            </a:r>
            <a:endParaRPr lang="en-AE" sz="1600" dirty="0"/>
          </a:p>
        </p:txBody>
      </p:sp>
      <p:sp>
        <p:nvSpPr>
          <p:cNvPr id="3" name="Oval 2"/>
          <p:cNvSpPr/>
          <p:nvPr/>
        </p:nvSpPr>
        <p:spPr>
          <a:xfrm rot="751254">
            <a:off x="3420942" y="1859239"/>
            <a:ext cx="520216" cy="1620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4" name="Oval 13"/>
          <p:cNvSpPr/>
          <p:nvPr/>
        </p:nvSpPr>
        <p:spPr>
          <a:xfrm rot="751254">
            <a:off x="8234312" y="1831299"/>
            <a:ext cx="520216" cy="1620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5" name="Oval 14"/>
          <p:cNvSpPr/>
          <p:nvPr/>
        </p:nvSpPr>
        <p:spPr>
          <a:xfrm rot="1464481">
            <a:off x="3000447" y="3787159"/>
            <a:ext cx="520216" cy="14330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6" name="Oval 15"/>
          <p:cNvSpPr/>
          <p:nvPr/>
        </p:nvSpPr>
        <p:spPr>
          <a:xfrm rot="1464481">
            <a:off x="7804777" y="3531938"/>
            <a:ext cx="520216" cy="14330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Tree>
    <p:extLst>
      <p:ext uri="{BB962C8B-B14F-4D97-AF65-F5344CB8AC3E}">
        <p14:creationId xmlns:p14="http://schemas.microsoft.com/office/powerpoint/2010/main" val="2485603355"/>
      </p:ext>
    </p:extLst>
  </p:cSld>
  <p:clrMapOvr>
    <a:masterClrMapping/>
  </p:clrMapOvr>
</p:sld>
</file>

<file path=ppt/theme/theme1.xml><?xml version="1.0" encoding="utf-8"?>
<a:theme xmlns:a="http://schemas.openxmlformats.org/drawingml/2006/main" name="New EWMC Template">
  <a:themeElements>
    <a:clrScheme name="New EWMC Templat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New EWMC Template">
      <a:majorFont>
        <a:latin typeface="Calibri"/>
        <a:ea typeface="Calibri"/>
        <a:cs typeface="Calibri"/>
      </a:majorFont>
      <a:minorFont>
        <a:latin typeface="Helvetica"/>
        <a:ea typeface="Helvetica"/>
        <a:cs typeface="Helvetica"/>
      </a:minorFont>
    </a:fontScheme>
    <a:fmtScheme name="New EWMC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New EWMC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defPPr>
      </a:lstStyle>
    </a:txDef>
  </a:objectDefaults>
  <a:extraClrSchemeLst/>
  <a:extLst>
    <a:ext uri="{05A4C25C-085E-4340-85A3-A5531E510DB2}">
      <thm15:themeFamily xmlns:thm15="http://schemas.microsoft.com/office/thememl/2012/main" name="Presentation14" id="{07E3A7E8-8C7E-DA4E-916D-335A0DCCB146}" vid="{21DF9D53-7885-3C41-8C7A-1EA5B4CEFE3F}"/>
    </a:ext>
  </a:extLst>
</a:theme>
</file>

<file path=ppt/theme/theme3.xml><?xml version="1.0" encoding="utf-8"?>
<a:theme xmlns:a="http://schemas.openxmlformats.org/drawingml/2006/main" name="2_New EWMC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dirty="0"/>
        </a:defPPr>
      </a:lstStyle>
    </a:txDef>
  </a:objectDefaults>
  <a:extraClrSchemeLst/>
  <a:extLst>
    <a:ext uri="{05A4C25C-085E-4340-85A3-A5531E510DB2}">
      <thm15:themeFamily xmlns:thm15="http://schemas.microsoft.com/office/thememl/2012/main" name="Presentation14" id="{07E3A7E8-8C7E-DA4E-916D-335A0DCCB146}" vid="{21DF9D53-7885-3C41-8C7A-1EA5B4CEFE3F}"/>
    </a:ext>
  </a:extLst>
</a:theme>
</file>

<file path=ppt/theme/theme4.xml><?xml version="1.0" encoding="utf-8"?>
<a:theme xmlns:a="http://schemas.openxmlformats.org/drawingml/2006/main" name="New EWMC Template">
  <a:themeElements>
    <a:clrScheme name="New EWMC Templat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New EWMC Template">
      <a:majorFont>
        <a:latin typeface="Calibri"/>
        <a:ea typeface="Calibri"/>
        <a:cs typeface="Calibri"/>
      </a:majorFont>
      <a:minorFont>
        <a:latin typeface="Helvetica"/>
        <a:ea typeface="Helvetica"/>
        <a:cs typeface="Helvetica"/>
      </a:minorFont>
    </a:fontScheme>
    <a:fmtScheme name="New EWMC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171</TotalTime>
  <Words>1108</Words>
  <Application>Microsoft Office PowerPoint</Application>
  <PresentationFormat>Widescreen</PresentationFormat>
  <Paragraphs>194</Paragraphs>
  <Slides>31</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31</vt:i4>
      </vt:variant>
    </vt:vector>
  </HeadingPairs>
  <TitlesOfParts>
    <vt:vector size="37" baseType="lpstr">
      <vt:lpstr>Arial</vt:lpstr>
      <vt:lpstr>Calibri</vt:lpstr>
      <vt:lpstr>Helvetica</vt:lpstr>
      <vt:lpstr>New EWMC Template</vt:lpstr>
      <vt:lpstr>1_New EWMC Template</vt:lpstr>
      <vt:lpstr>2_New EWMC Template</vt:lpstr>
      <vt:lpstr>Patients Treatment Progress </vt:lpstr>
      <vt:lpstr>Patient Information</vt:lpstr>
      <vt:lpstr>Patient History</vt:lpstr>
      <vt:lpstr>Patient’s Photos</vt:lpstr>
      <vt:lpstr>Patient’s Photos</vt:lpstr>
      <vt:lpstr>Patient’s Photos</vt:lpstr>
      <vt:lpstr>Patient’s Photos</vt:lpstr>
      <vt:lpstr>Patient’s Photos</vt:lpstr>
      <vt:lpstr>Patient’s Photos</vt:lpstr>
      <vt:lpstr>PowerPoint Presentation</vt:lpstr>
      <vt:lpstr>PowerPoint Presentation</vt:lpstr>
      <vt:lpstr>Patient History </vt:lpstr>
      <vt:lpstr>Patient’s Photos</vt:lpstr>
      <vt:lpstr>Patient’s Photos</vt:lpstr>
      <vt:lpstr>Patient’s Photos</vt:lpstr>
      <vt:lpstr>Patient’s Photos</vt:lpstr>
      <vt:lpstr>PowerPoint Presentation</vt:lpstr>
      <vt:lpstr>PowerPoint Presentation</vt:lpstr>
      <vt:lpstr>Patient History </vt:lpstr>
      <vt:lpstr>Patient’s Photos</vt:lpstr>
      <vt:lpstr>Patient’s Photos</vt:lpstr>
      <vt:lpstr>Patient’s Photos</vt:lpstr>
      <vt:lpstr>Patient’s Photos</vt:lpstr>
      <vt:lpstr>Patient’s Photos</vt:lpstr>
      <vt:lpstr>PowerPoint Presentation</vt:lpstr>
      <vt:lpstr>PowerPoint Presentation</vt:lpstr>
      <vt:lpstr>Patient History </vt:lpstr>
      <vt:lpstr>Patient’s Photos </vt:lpstr>
      <vt:lpstr>Patient’s Photos</vt:lpstr>
      <vt:lpstr>Patient’s Photos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Information</dc:title>
  <dc:creator>NARDEEN  IBRAHIM KHALIL GAD</dc:creator>
  <cp:lastModifiedBy>NARDEEN  IBRAHIM KHALIL GAD</cp:lastModifiedBy>
  <cp:revision>20</cp:revision>
  <dcterms:modified xsi:type="dcterms:W3CDTF">2024-12-30T14:57:32Z</dcterms:modified>
</cp:coreProperties>
</file>