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6" r:id="rId2"/>
    <p:sldId id="257" r:id="rId3"/>
    <p:sldId id="258" r:id="rId4"/>
    <p:sldId id="265" r:id="rId5"/>
    <p:sldId id="266" r:id="rId6"/>
    <p:sldId id="259" r:id="rId7"/>
    <p:sldId id="260" r:id="rId8"/>
    <p:sldId id="261" r:id="rId9"/>
    <p:sldId id="262" r:id="rId10"/>
    <p:sldId id="270" r:id="rId11"/>
    <p:sldId id="272" r:id="rId12"/>
    <p:sldId id="271" r:id="rId13"/>
    <p:sldId id="275" r:id="rId14"/>
    <p:sldId id="277" r:id="rId15"/>
    <p:sldId id="276" r:id="rId16"/>
    <p:sldId id="274" r:id="rId17"/>
    <p:sldId id="273" r:id="rId18"/>
    <p:sldId id="278" r:id="rId19"/>
    <p:sldId id="279" r:id="rId20"/>
    <p:sldId id="26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50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598"/>
    <p:restoredTop sz="56059" autoAdjust="0"/>
  </p:normalViewPr>
  <p:slideViewPr>
    <p:cSldViewPr snapToGrid="0">
      <p:cViewPr varScale="1">
        <p:scale>
          <a:sx n="70" d="100"/>
          <a:sy n="70" d="100"/>
        </p:scale>
        <p:origin x="3104" y="184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9CC550-D977-4064-9841-00A9CDACBB58}" type="datetimeFigureOut">
              <a:rPr lang="en-AE" smtClean="0"/>
              <a:t>02/11/2023</a:t>
            </a:fld>
            <a:endParaRPr lang="en-A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2112B6-53F6-423F-970F-A59454D76112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553396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2112B6-53F6-423F-970F-A59454D76112}" type="slidenum">
              <a:rPr lang="en-AE" smtClean="0"/>
              <a:t>1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683854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112B6-53F6-423F-970F-A59454D76112}" type="slidenum">
              <a:rPr lang="en-AE" smtClean="0"/>
              <a:t>2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574771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112B6-53F6-423F-970F-A59454D76112}" type="slidenum">
              <a:rPr lang="en-AE" smtClean="0"/>
              <a:t>6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267355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112B6-53F6-423F-970F-A59454D76112}" type="slidenum">
              <a:rPr lang="en-AE" smtClean="0"/>
              <a:t>10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2981961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112B6-53F6-423F-970F-A59454D76112}" type="slidenum">
              <a:rPr lang="en-AE" smtClean="0"/>
              <a:t>14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996265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18E2F58-AF0C-264B-AC63-D526E1D6FA3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25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B1FE09-4E6B-884C-A2C1-E330AF3F5A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9408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31A5E5-54E3-4047-B728-11F99E3F7B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8A20093-0135-3A4F-B864-CE05D30563CE}"/>
              </a:ext>
            </a:extLst>
          </p:cNvPr>
          <p:cNvGrpSpPr/>
          <p:nvPr/>
        </p:nvGrpSpPr>
        <p:grpSpPr>
          <a:xfrm>
            <a:off x="9430873" y="0"/>
            <a:ext cx="2563906" cy="2120900"/>
            <a:chOff x="9439838" y="0"/>
            <a:chExt cx="2563906" cy="21209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F5F0085-CC25-BD49-B035-9A6F66F5EA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13741" y="0"/>
              <a:ext cx="1816100" cy="21209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FB47622-3D6D-DD47-A2B2-F270CFFA8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39838" y="86748"/>
              <a:ext cx="2563906" cy="1810771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FBE82208-A59D-3440-BDC8-931813E942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7810" y="6111687"/>
            <a:ext cx="14859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20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6A16F-F87A-6546-A94C-65DE34FCA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3EABCF-9E58-4A4C-8062-44555E421D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6FBF62-590F-0F42-AAED-1B803B3DB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E791B3B-2A23-420E-B6B2-08B88EDE7320}" type="datetimeFigureOut">
              <a:rPr lang="en-AE" smtClean="0"/>
              <a:t>02/11/2023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5EA0B0-21D7-9149-B8A2-C34E909B7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E570E4-6EAD-574B-92B8-9B5C24C92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2869" y="355583"/>
            <a:ext cx="1559854" cy="110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64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7965E12-F1A9-F54C-94EF-55E5F3A39C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322C4E-504A-B34C-AC88-0AFE6B53E4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EA5A93-F235-E943-AA24-7B2E58734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E791B3B-2A23-420E-B6B2-08B88EDE7320}" type="datetimeFigureOut">
              <a:rPr lang="en-AE" smtClean="0"/>
              <a:t>02/11/2023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64633C-73FB-7047-BA0A-0AA06D875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6B06F6-533A-004E-B9B0-3A93DF5863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2869" y="355583"/>
            <a:ext cx="1559854" cy="110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3584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5147A-C3BA-F043-BF30-5AEA7E3BEF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B7361C-4845-F94D-AC2E-0C387393F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2869" y="355583"/>
            <a:ext cx="1559854" cy="110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8037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013DA7-ECED-054D-9197-09CC17BA892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25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4BFFEF-B326-FF43-A3C6-3DE6058DF7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6945"/>
            <a:ext cx="10515600" cy="2852737"/>
          </a:xfrm>
        </p:spPr>
        <p:txBody>
          <a:bodyPr anchor="b">
            <a:normAutofit/>
          </a:bodyPr>
          <a:lstStyle>
            <a:lvl1pPr algn="ctr">
              <a:defRPr sz="2800" b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Join us and see the difference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187AF9-E450-E64B-944F-AF69BF40C1B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3748740"/>
            <a:ext cx="10515600" cy="1500187"/>
          </a:xfr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i="0" kern="12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When Science Serves Beauty</a:t>
            </a:r>
            <a:endParaRPr lang="en-US" dirty="0">
              <a:solidFill>
                <a:srgbClr val="26A84B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D13F51C-8355-C544-921C-D816F555A93E}"/>
              </a:ext>
            </a:extLst>
          </p:cNvPr>
          <p:cNvGrpSpPr/>
          <p:nvPr/>
        </p:nvGrpSpPr>
        <p:grpSpPr>
          <a:xfrm>
            <a:off x="9430873" y="0"/>
            <a:ext cx="2563906" cy="2120900"/>
            <a:chOff x="9439838" y="0"/>
            <a:chExt cx="2563906" cy="21209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73BE051-C890-D143-A38B-30679BB47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13741" y="0"/>
              <a:ext cx="1816100" cy="21209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BD0A4E1-D946-F746-A45B-F60050018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39838" y="86748"/>
              <a:ext cx="2563906" cy="1810771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BEBD8649-F9E9-ED41-98B2-09A5B893B9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7810" y="6111687"/>
            <a:ext cx="14859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9502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5E83126-78BF-FD41-A062-3E0BB4D9449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25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B1FE09-4E6B-884C-A2C1-E330AF3F5A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319587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31A5E5-54E3-4047-B728-11F99E3F7BE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736513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social media accounts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6914214-A510-B049-BA43-921B22F99039}"/>
              </a:ext>
            </a:extLst>
          </p:cNvPr>
          <p:cNvGrpSpPr/>
          <p:nvPr/>
        </p:nvGrpSpPr>
        <p:grpSpPr>
          <a:xfrm>
            <a:off x="9430873" y="0"/>
            <a:ext cx="2563906" cy="2120900"/>
            <a:chOff x="9439838" y="0"/>
            <a:chExt cx="2563906" cy="21209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4656B6D-CB02-764A-AC67-40A61ABD7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13741" y="0"/>
              <a:ext cx="1816100" cy="21209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451A010-1BDC-0B47-BAF1-BE95CC03A8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39838" y="86748"/>
              <a:ext cx="2563906" cy="1810771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274C5CE-452B-0444-BBAA-D3C4C7D158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7810" y="6111687"/>
            <a:ext cx="14859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901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BA293-8AF2-8043-BD2A-6453191AE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36898E-096A-7646-885D-5CAAB3B052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8B79F9-3F7B-1043-9AEF-3DFDA7D03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E791B3B-2A23-420E-B6B2-08B88EDE7320}" type="datetimeFigureOut">
              <a:rPr lang="en-AE" smtClean="0"/>
              <a:t>02/11/2023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7D3C-6DED-6844-830E-A60C87550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2BD04A-ABB6-0F4F-8B27-52588639A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2869" y="355583"/>
            <a:ext cx="1559854" cy="110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630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32E04F4-05A9-9D45-84E9-59ACBE014A9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25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4BFFEF-B326-FF43-A3C6-3DE6058DF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8703"/>
            <a:ext cx="10515600" cy="2852737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187AF9-E450-E64B-944F-AF69BF40C1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35124F-50CB-C045-8910-F819E7A5C9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7810" y="6111687"/>
            <a:ext cx="1485900" cy="2286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732FBBF-F829-9441-97F6-CBA2CD5A1D0E}"/>
              </a:ext>
            </a:extLst>
          </p:cNvPr>
          <p:cNvGrpSpPr/>
          <p:nvPr/>
        </p:nvGrpSpPr>
        <p:grpSpPr>
          <a:xfrm>
            <a:off x="9430873" y="0"/>
            <a:ext cx="2563906" cy="2120900"/>
            <a:chOff x="9439838" y="0"/>
            <a:chExt cx="2563906" cy="21209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F411507-6232-5E4D-B8A6-72C04344C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13741" y="0"/>
              <a:ext cx="1816100" cy="21209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F910244-1BE5-FC4D-87DF-AAE4DF3EA6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39838" y="86748"/>
              <a:ext cx="2563906" cy="18107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4030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16D7A-6765-DA48-9145-611609017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58AF9A-2588-EC4E-AB98-47B2E45084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1A978E-6FEC-CC42-9736-2927E3C17D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358BC-8A9B-CC41-A9B5-CE9DE999D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E791B3B-2A23-420E-B6B2-08B88EDE7320}" type="datetimeFigureOut">
              <a:rPr lang="en-AE" smtClean="0"/>
              <a:t>02/11/2023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1C7F1E-2609-B346-A50F-6BBF17BAC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93D132-BA61-2B41-A975-1FCE24DF3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2869" y="355583"/>
            <a:ext cx="1559854" cy="110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199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DD5DF-527E-7147-8E5C-A262B857C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05B030-6039-5448-A1D2-DE0D5D4D44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FB6A45-50BE-4243-8EF4-1C84F2909B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28AA8B-8160-BC49-A47D-7A4815FF2B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75B0F7-DF23-BE46-89A4-97DB059951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AFF262-8CFA-ED49-95A2-0629C14BC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E791B3B-2A23-420E-B6B2-08B88EDE7320}" type="datetimeFigureOut">
              <a:rPr lang="en-AE" smtClean="0"/>
              <a:t>02/11/2023</a:t>
            </a:fld>
            <a:endParaRPr lang="en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27314E-DA33-E746-BA37-9432B5FC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EB64599-6A50-1540-94CF-B3F53F41E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2869" y="355583"/>
            <a:ext cx="1559854" cy="110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510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5147A-C3BA-F043-BF30-5AEA7E3BE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061030-9EDD-954F-BE6B-A286B223A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E791B3B-2A23-420E-B6B2-08B88EDE7320}" type="datetimeFigureOut">
              <a:rPr lang="en-AE" smtClean="0"/>
              <a:t>02/11/2023</a:t>
            </a:fld>
            <a:endParaRPr lang="en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432C1B-39B3-F14E-A776-6AD4A93CB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617804-4656-F44A-85A2-2FC9E5A0D1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2869" y="355583"/>
            <a:ext cx="1559854" cy="110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506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A826B7-93CA-4D4B-B8B7-A05B79B50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0873" y="230188"/>
            <a:ext cx="2563906" cy="181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709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F5E10-97A4-564E-A227-87586B580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83A1F5-C874-BD4C-BCAC-2CF2712AB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2025" y="989012"/>
            <a:ext cx="6067518" cy="4873625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D99816-BB54-DF46-8232-3D01524B17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B3DDC2-2EDD-644D-82BF-F1ECC7ACE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E791B3B-2A23-420E-B6B2-08B88EDE7320}" type="datetimeFigureOut">
              <a:rPr lang="en-AE" smtClean="0"/>
              <a:t>02/11/2023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F40BEA-4F1F-0143-8946-20EBA9E7E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F70B5F-D2B0-564C-B50E-3A477BD79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2869" y="355583"/>
            <a:ext cx="1559854" cy="110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727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A6FF3-BE7B-D143-A0D4-BC93676CB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828B98-2549-B44E-877D-4DC7DB0024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4B2E1C-CADC-1346-8B7B-C7C50D5216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71D88C-0478-0540-90BE-92EF7EFB3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E791B3B-2A23-420E-B6B2-08B88EDE7320}" type="datetimeFigureOut">
              <a:rPr lang="en-AE" smtClean="0"/>
              <a:t>02/11/2023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CC8D25-CC97-AF45-8AAE-4D038FED8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560871-9866-0941-8869-5CCC6AC6E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2869" y="355583"/>
            <a:ext cx="1559854" cy="110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240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11C588-CF9E-E144-BBDB-81AEA6EA1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167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BA5F96-B9A1-9141-B3E1-61DCF84D87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16DEF4-B802-034D-91B8-A41FD78B3F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60404" y="6203949"/>
            <a:ext cx="20830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25E99"/>
                </a:solidFill>
                <a:latin typeface="Times New Roman" panose="02020603050405020304" pitchFamily="18" charset="0"/>
              </a:defRPr>
            </a:lvl1pPr>
          </a:lstStyle>
          <a:p>
            <a:fld id="{CE791B3B-2A23-420E-B6B2-08B88EDE7320}" type="datetimeFigureOut">
              <a:rPr lang="en-AE" smtClean="0"/>
              <a:t>02/11/2023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1B7DBC-4116-A949-BC60-62E30AE1F0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6480" y="6203948"/>
            <a:ext cx="85939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endParaRPr lang="en-A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A5B7CE-E06E-854E-AC47-DBF234852B07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t="73151" b="21147"/>
          <a:stretch/>
        </p:blipFill>
        <p:spPr>
          <a:xfrm>
            <a:off x="313766" y="6060467"/>
            <a:ext cx="11340352" cy="21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833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200" b="0" i="0" kern="1200" cap="none" spc="0" dirty="0">
          <a:ln w="0"/>
          <a:solidFill>
            <a:srgbClr val="025E99"/>
          </a:solidFill>
          <a:effectLst>
            <a:outerShdw blurRad="38100" dist="19050" dir="2700000" algn="tl" rotWithShape="0">
              <a:schemeClr val="dk1">
                <a:alpha val="40000"/>
              </a:schemeClr>
            </a:outerShdw>
          </a:effectLst>
          <a:latin typeface="Times New Roman" panose="02020603050405020304" pitchFamily="18" charset="0"/>
          <a:ea typeface="+mn-ea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2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2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2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B51E1-C799-4049-B4D6-099BFE53E3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96896" y="2156093"/>
            <a:ext cx="6998208" cy="2545813"/>
          </a:xfrm>
        </p:spPr>
        <p:txBody>
          <a:bodyPr/>
          <a:lstStyle/>
          <a:p>
            <a:r>
              <a:rPr lang="en-US" b="1" dirty="0"/>
              <a:t>Case Report</a:t>
            </a:r>
            <a:br>
              <a:rPr lang="en-US" b="1" dirty="0"/>
            </a:br>
            <a:r>
              <a:rPr lang="en-US" b="1" dirty="0"/>
              <a:t>Patient 22187</a:t>
            </a:r>
            <a:br>
              <a:rPr lang="en-US" b="1" dirty="0"/>
            </a:br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40510185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089F4B-157D-49A0-2F34-908E4C16D1AB}"/>
              </a:ext>
            </a:extLst>
          </p:cNvPr>
          <p:cNvSpPr txBox="1"/>
          <p:nvPr/>
        </p:nvSpPr>
        <p:spPr>
          <a:xfrm>
            <a:off x="551540" y="779676"/>
            <a:ext cx="4242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E" sz="2000" b="1" dirty="0">
                <a:solidFill>
                  <a:schemeClr val="accent1">
                    <a:lumMod val="75000"/>
                  </a:schemeClr>
                </a:solidFill>
              </a:rPr>
              <a:t>Patient’s Photos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A63FC8-0484-0383-2D0C-B5E889F5D13F}"/>
              </a:ext>
            </a:extLst>
          </p:cNvPr>
          <p:cNvSpPr txBox="1"/>
          <p:nvPr/>
        </p:nvSpPr>
        <p:spPr>
          <a:xfrm>
            <a:off x="551540" y="779676"/>
            <a:ext cx="4242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E" sz="2000" b="1" dirty="0">
                <a:solidFill>
                  <a:schemeClr val="accent1">
                    <a:lumMod val="75000"/>
                  </a:schemeClr>
                </a:solidFill>
              </a:rPr>
              <a:t>Patient’s Photos (Area 1 left face)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738138-5F96-9304-E478-762A86C55D28}"/>
              </a:ext>
            </a:extLst>
          </p:cNvPr>
          <p:cNvSpPr txBox="1"/>
          <p:nvPr/>
        </p:nvSpPr>
        <p:spPr>
          <a:xfrm>
            <a:off x="2826358" y="5624178"/>
            <a:ext cx="2099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E" b="1" dirty="0"/>
              <a:t>09 January 2023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723A79-13E6-67F8-63EE-BBC40572C652}"/>
              </a:ext>
            </a:extLst>
          </p:cNvPr>
          <p:cNvSpPr txBox="1"/>
          <p:nvPr/>
        </p:nvSpPr>
        <p:spPr>
          <a:xfrm>
            <a:off x="7448607" y="5668458"/>
            <a:ext cx="2536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E" b="1" dirty="0"/>
              <a:t>12 September 2023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5DEBD8A-126A-A82A-678A-24E936FA0C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2" t="1016" r="18431" b="1147"/>
          <a:stretch/>
        </p:blipFill>
        <p:spPr>
          <a:xfrm>
            <a:off x="1191086" y="1348458"/>
            <a:ext cx="4316772" cy="432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D2CFE65-5F92-7DEA-6931-89542A465B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0" t="2071" r="5491" b="3812"/>
          <a:stretch/>
        </p:blipFill>
        <p:spPr>
          <a:xfrm>
            <a:off x="5686372" y="1348458"/>
            <a:ext cx="5314542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3751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80FC84C-CC79-5C96-C8D7-54DF06E4EF86}"/>
              </a:ext>
            </a:extLst>
          </p:cNvPr>
          <p:cNvSpPr txBox="1"/>
          <p:nvPr/>
        </p:nvSpPr>
        <p:spPr>
          <a:xfrm>
            <a:off x="551540" y="779676"/>
            <a:ext cx="4242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E" sz="2000" b="1" dirty="0">
                <a:solidFill>
                  <a:schemeClr val="accent1">
                    <a:lumMod val="75000"/>
                  </a:schemeClr>
                </a:solidFill>
              </a:rPr>
              <a:t>Patient’s Photos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048991-F2AE-2A1A-DAEE-628C30A27EE2}"/>
              </a:ext>
            </a:extLst>
          </p:cNvPr>
          <p:cNvSpPr txBox="1"/>
          <p:nvPr/>
        </p:nvSpPr>
        <p:spPr>
          <a:xfrm>
            <a:off x="551540" y="779676"/>
            <a:ext cx="4242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E" sz="2000" b="1" dirty="0">
                <a:solidFill>
                  <a:schemeClr val="accent1">
                    <a:lumMod val="75000"/>
                  </a:schemeClr>
                </a:solidFill>
              </a:rPr>
              <a:t>Patient’s Photos (Area 2 scalp)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B5E560-9B85-5D2F-0C8D-2F192A2EF986}"/>
              </a:ext>
            </a:extLst>
          </p:cNvPr>
          <p:cNvSpPr txBox="1"/>
          <p:nvPr/>
        </p:nvSpPr>
        <p:spPr>
          <a:xfrm>
            <a:off x="2826358" y="5624178"/>
            <a:ext cx="2099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E" b="1" dirty="0"/>
              <a:t>09 January 2023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ECFCCB-524B-524B-D743-8FCE66FB9F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5" r="19314"/>
          <a:stretch/>
        </p:blipFill>
        <p:spPr>
          <a:xfrm>
            <a:off x="1917069" y="1348458"/>
            <a:ext cx="3918494" cy="432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50C3E19-067D-C1EE-E2EE-1B1BC42406A8}"/>
              </a:ext>
            </a:extLst>
          </p:cNvPr>
          <p:cNvSpPr txBox="1"/>
          <p:nvPr/>
        </p:nvSpPr>
        <p:spPr>
          <a:xfrm>
            <a:off x="7448607" y="5668458"/>
            <a:ext cx="2536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E" b="1" dirty="0"/>
              <a:t>12 September 2023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CDBE2F-BEB6-56EE-CFD1-B9A2B45499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0" t="4199" r="13636"/>
          <a:stretch/>
        </p:blipFill>
        <p:spPr>
          <a:xfrm>
            <a:off x="6356439" y="1348458"/>
            <a:ext cx="4213712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7979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80FC84C-CC79-5C96-C8D7-54DF06E4EF86}"/>
              </a:ext>
            </a:extLst>
          </p:cNvPr>
          <p:cNvSpPr txBox="1"/>
          <p:nvPr/>
        </p:nvSpPr>
        <p:spPr>
          <a:xfrm>
            <a:off x="551540" y="779676"/>
            <a:ext cx="4242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E" sz="2000" b="1" dirty="0">
                <a:solidFill>
                  <a:schemeClr val="accent1">
                    <a:lumMod val="75000"/>
                  </a:schemeClr>
                </a:solidFill>
              </a:rPr>
              <a:t>Patient’s Photos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C7A9FE-49D4-AA88-384B-A3DF4B5FDAF1}"/>
              </a:ext>
            </a:extLst>
          </p:cNvPr>
          <p:cNvSpPr txBox="1"/>
          <p:nvPr/>
        </p:nvSpPr>
        <p:spPr>
          <a:xfrm>
            <a:off x="551540" y="779676"/>
            <a:ext cx="49531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E" sz="2000" b="1" dirty="0">
                <a:solidFill>
                  <a:schemeClr val="accent1">
                    <a:lumMod val="75000"/>
                  </a:schemeClr>
                </a:solidFill>
              </a:rPr>
              <a:t>Patient’s Photos (Area 3 left shoulder)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9916CF-E2D0-92E3-1713-374B455EE395}"/>
              </a:ext>
            </a:extLst>
          </p:cNvPr>
          <p:cNvSpPr txBox="1"/>
          <p:nvPr/>
        </p:nvSpPr>
        <p:spPr>
          <a:xfrm>
            <a:off x="2826358" y="5624178"/>
            <a:ext cx="2099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E" b="1" dirty="0"/>
              <a:t>09 January 2023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830D9A-C288-ABB3-3BD4-127F92CB06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0" t="29334" r="29867" b="17067"/>
          <a:stretch/>
        </p:blipFill>
        <p:spPr>
          <a:xfrm rot="5400000">
            <a:off x="1581972" y="1441145"/>
            <a:ext cx="4325373" cy="414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A7A9114-3BA7-B40D-B085-50D50BEF5C2E}"/>
              </a:ext>
            </a:extLst>
          </p:cNvPr>
          <p:cNvSpPr txBox="1"/>
          <p:nvPr/>
        </p:nvSpPr>
        <p:spPr>
          <a:xfrm>
            <a:off x="7448607" y="5668458"/>
            <a:ext cx="2536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E" b="1" dirty="0"/>
              <a:t>12 September 2023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F82BB62-9400-9831-6A48-D4EAE64E75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4" r="12344"/>
          <a:stretch/>
        </p:blipFill>
        <p:spPr>
          <a:xfrm>
            <a:off x="6377343" y="1351145"/>
            <a:ext cx="419968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6725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8212247-6E44-17F0-C8B1-B2CBE30FFE6C}"/>
              </a:ext>
            </a:extLst>
          </p:cNvPr>
          <p:cNvSpPr txBox="1"/>
          <p:nvPr/>
        </p:nvSpPr>
        <p:spPr>
          <a:xfrm>
            <a:off x="551540" y="779676"/>
            <a:ext cx="46971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E" sz="2000" b="1" dirty="0">
                <a:solidFill>
                  <a:schemeClr val="accent1">
                    <a:lumMod val="75000"/>
                  </a:schemeClr>
                </a:solidFill>
              </a:rPr>
              <a:t>Patient’s Photos (Area 4 left elbow)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90CF2A-E139-6E81-7488-7648896A4A36}"/>
              </a:ext>
            </a:extLst>
          </p:cNvPr>
          <p:cNvSpPr txBox="1"/>
          <p:nvPr/>
        </p:nvSpPr>
        <p:spPr>
          <a:xfrm>
            <a:off x="2016373" y="5574410"/>
            <a:ext cx="2099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E" b="1" dirty="0"/>
              <a:t>09 January 2023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FA7C618-5241-C4E3-C470-1BA636D382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" t="28212" r="27669" b="15388"/>
          <a:stretch/>
        </p:blipFill>
        <p:spPr>
          <a:xfrm>
            <a:off x="915918" y="2558770"/>
            <a:ext cx="4832609" cy="2520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E52D3D3-0C5D-7DC2-167F-ACED5D256FDC}"/>
              </a:ext>
            </a:extLst>
          </p:cNvPr>
          <p:cNvSpPr txBox="1"/>
          <p:nvPr/>
        </p:nvSpPr>
        <p:spPr>
          <a:xfrm>
            <a:off x="7448607" y="5668458"/>
            <a:ext cx="2536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E" b="1" dirty="0"/>
              <a:t>12 September 2023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55E2610-7002-A519-B9D2-12156FF192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39" r="-392" b="9961"/>
          <a:stretch/>
        </p:blipFill>
        <p:spPr>
          <a:xfrm>
            <a:off x="6443473" y="2558770"/>
            <a:ext cx="4832609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8141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B51E64-562B-73ED-6017-2A753D599545}"/>
              </a:ext>
            </a:extLst>
          </p:cNvPr>
          <p:cNvSpPr txBox="1"/>
          <p:nvPr/>
        </p:nvSpPr>
        <p:spPr>
          <a:xfrm>
            <a:off x="551540" y="779676"/>
            <a:ext cx="46971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E" sz="2000" b="1" dirty="0">
                <a:solidFill>
                  <a:schemeClr val="accent1">
                    <a:lumMod val="75000"/>
                  </a:schemeClr>
                </a:solidFill>
              </a:rPr>
              <a:t>Patient’s Photos (Area 4 left arm)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611FF1-8D14-214F-07FA-FE9F640C9091}"/>
              </a:ext>
            </a:extLst>
          </p:cNvPr>
          <p:cNvSpPr txBox="1"/>
          <p:nvPr/>
        </p:nvSpPr>
        <p:spPr>
          <a:xfrm>
            <a:off x="2016373" y="5574410"/>
            <a:ext cx="2099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E" b="1" dirty="0"/>
              <a:t>09 January 2023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EA7FE8-C473-3C0A-F909-43D1859A42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7" t="33225" r="26242" b="8232"/>
          <a:stretch/>
        </p:blipFill>
        <p:spPr>
          <a:xfrm>
            <a:off x="955072" y="2257050"/>
            <a:ext cx="5040002" cy="28293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690565D-DC2D-72A2-67BC-054B1F728147}"/>
              </a:ext>
            </a:extLst>
          </p:cNvPr>
          <p:cNvSpPr txBox="1"/>
          <p:nvPr/>
        </p:nvSpPr>
        <p:spPr>
          <a:xfrm>
            <a:off x="7448607" y="5668458"/>
            <a:ext cx="2536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E" b="1" dirty="0"/>
              <a:t>12 September 2023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8BFF7FF-6C58-AA54-6745-A213BD35DC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5" b="-376"/>
          <a:stretch/>
        </p:blipFill>
        <p:spPr>
          <a:xfrm rot="16200000">
            <a:off x="7302239" y="1151741"/>
            <a:ext cx="2829381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3039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83B53C0-DB9C-F09A-EB5A-EBFDD681206B}"/>
              </a:ext>
            </a:extLst>
          </p:cNvPr>
          <p:cNvSpPr txBox="1"/>
          <p:nvPr/>
        </p:nvSpPr>
        <p:spPr>
          <a:xfrm>
            <a:off x="551540" y="779676"/>
            <a:ext cx="4242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E" sz="2000" b="1" dirty="0">
                <a:solidFill>
                  <a:schemeClr val="accent1">
                    <a:lumMod val="75000"/>
                  </a:schemeClr>
                </a:solidFill>
              </a:rPr>
              <a:t>Patient’s Photos (Area 1 left face)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DA9A15-C885-B96B-5D1A-268D9137D5BB}"/>
              </a:ext>
            </a:extLst>
          </p:cNvPr>
          <p:cNvSpPr txBox="1"/>
          <p:nvPr/>
        </p:nvSpPr>
        <p:spPr>
          <a:xfrm>
            <a:off x="2826358" y="5624178"/>
            <a:ext cx="2099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E" b="1" dirty="0"/>
              <a:t>09 January 2023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271DA8-F941-083C-178F-E7E3E0485598}"/>
              </a:ext>
            </a:extLst>
          </p:cNvPr>
          <p:cNvSpPr txBox="1"/>
          <p:nvPr/>
        </p:nvSpPr>
        <p:spPr>
          <a:xfrm>
            <a:off x="7777791" y="5668458"/>
            <a:ext cx="2099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E" b="1" dirty="0"/>
              <a:t>25 October 2023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70E3B2-5003-5D7E-FC4D-1E05B0C5ED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2" t="1016" r="18431" b="1147"/>
          <a:stretch/>
        </p:blipFill>
        <p:spPr>
          <a:xfrm>
            <a:off x="1658506" y="1320408"/>
            <a:ext cx="4316772" cy="432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EB26FE-555E-C48C-787A-864602A00F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7" t="-202" r="14012" b="9329"/>
          <a:stretch/>
        </p:blipFill>
        <p:spPr>
          <a:xfrm>
            <a:off x="6216724" y="1304178"/>
            <a:ext cx="4697622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8096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DB9AE2-DF17-07FD-E651-9612C067F752}"/>
              </a:ext>
            </a:extLst>
          </p:cNvPr>
          <p:cNvSpPr txBox="1"/>
          <p:nvPr/>
        </p:nvSpPr>
        <p:spPr>
          <a:xfrm>
            <a:off x="551540" y="779676"/>
            <a:ext cx="4242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E" sz="2000" b="1" dirty="0">
                <a:solidFill>
                  <a:schemeClr val="accent1">
                    <a:lumMod val="75000"/>
                  </a:schemeClr>
                </a:solidFill>
              </a:rPr>
              <a:t>Patient’s Photos (Area 2 scalp)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A719F8-BFF6-07DB-BD0F-AC9DF28E7C08}"/>
              </a:ext>
            </a:extLst>
          </p:cNvPr>
          <p:cNvSpPr txBox="1"/>
          <p:nvPr/>
        </p:nvSpPr>
        <p:spPr>
          <a:xfrm>
            <a:off x="2826358" y="5624178"/>
            <a:ext cx="2099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E" b="1" dirty="0"/>
              <a:t>09 January 2023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08D72B-441F-62F9-3C5B-C46DC7FD31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7" r="22151"/>
          <a:stretch/>
        </p:blipFill>
        <p:spPr>
          <a:xfrm>
            <a:off x="2067699" y="1360854"/>
            <a:ext cx="3617233" cy="4320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B63E44-7B94-6113-7609-B9540477CFCF}"/>
              </a:ext>
            </a:extLst>
          </p:cNvPr>
          <p:cNvSpPr txBox="1"/>
          <p:nvPr/>
        </p:nvSpPr>
        <p:spPr>
          <a:xfrm>
            <a:off x="7119423" y="5680854"/>
            <a:ext cx="2099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E" b="1" dirty="0"/>
              <a:t>25 October 2023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F8BF41-2C12-1B79-1BC9-87DCE1DC03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4" t="5599" r="17320" b="11370"/>
          <a:stretch/>
        </p:blipFill>
        <p:spPr>
          <a:xfrm>
            <a:off x="6507070" y="1360854"/>
            <a:ext cx="2972791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3436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80FC84C-CC79-5C96-C8D7-54DF06E4EF86}"/>
              </a:ext>
            </a:extLst>
          </p:cNvPr>
          <p:cNvSpPr txBox="1"/>
          <p:nvPr/>
        </p:nvSpPr>
        <p:spPr>
          <a:xfrm>
            <a:off x="551540" y="779676"/>
            <a:ext cx="4242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E" sz="2000" b="1" dirty="0">
                <a:solidFill>
                  <a:schemeClr val="accent1">
                    <a:lumMod val="75000"/>
                  </a:schemeClr>
                </a:solidFill>
              </a:rPr>
              <a:t>Patient’s Photos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DDF8CD-1440-863C-680F-0A2FC7C6662A}"/>
              </a:ext>
            </a:extLst>
          </p:cNvPr>
          <p:cNvSpPr txBox="1"/>
          <p:nvPr/>
        </p:nvSpPr>
        <p:spPr>
          <a:xfrm>
            <a:off x="551540" y="779676"/>
            <a:ext cx="49531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E" sz="2000" b="1" dirty="0">
                <a:solidFill>
                  <a:schemeClr val="accent1">
                    <a:lumMod val="75000"/>
                  </a:schemeClr>
                </a:solidFill>
              </a:rPr>
              <a:t>Patient’s Photos (Area 3 left shoulder)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D272A2-B7DB-EB8C-5072-977B7E40C4B6}"/>
              </a:ext>
            </a:extLst>
          </p:cNvPr>
          <p:cNvSpPr txBox="1"/>
          <p:nvPr/>
        </p:nvSpPr>
        <p:spPr>
          <a:xfrm>
            <a:off x="2826358" y="5624178"/>
            <a:ext cx="2099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E" b="1" dirty="0"/>
              <a:t>09 January 2023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F5C831-454B-173D-B5F9-9978C57F3B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0" t="29334" r="29867" b="17067"/>
          <a:stretch/>
        </p:blipFill>
        <p:spPr>
          <a:xfrm rot="5400000">
            <a:off x="1581972" y="1441145"/>
            <a:ext cx="4325373" cy="4140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ED14C3-604A-2B17-1B68-53A91791DAB2}"/>
              </a:ext>
            </a:extLst>
          </p:cNvPr>
          <p:cNvSpPr txBox="1"/>
          <p:nvPr/>
        </p:nvSpPr>
        <p:spPr>
          <a:xfrm>
            <a:off x="7119423" y="5680854"/>
            <a:ext cx="2099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E" b="1" dirty="0"/>
              <a:t>25 October 2023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14899A-BBE5-B93A-022B-C4590B0977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98" r="7175"/>
          <a:stretch/>
        </p:blipFill>
        <p:spPr>
          <a:xfrm>
            <a:off x="6377343" y="1353832"/>
            <a:ext cx="3670698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4452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9FABE18-BE76-3BAA-5A02-E3D5CE3419FD}"/>
              </a:ext>
            </a:extLst>
          </p:cNvPr>
          <p:cNvSpPr txBox="1"/>
          <p:nvPr/>
        </p:nvSpPr>
        <p:spPr>
          <a:xfrm>
            <a:off x="551540" y="779676"/>
            <a:ext cx="46971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E" sz="2000" b="1" dirty="0">
                <a:solidFill>
                  <a:schemeClr val="accent1">
                    <a:lumMod val="75000"/>
                  </a:schemeClr>
                </a:solidFill>
              </a:rPr>
              <a:t>Patient’s Photos (Area 4 left elbow)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900D31-9822-0B77-B1B9-97EAD99A1F5E}"/>
              </a:ext>
            </a:extLst>
          </p:cNvPr>
          <p:cNvSpPr txBox="1"/>
          <p:nvPr/>
        </p:nvSpPr>
        <p:spPr>
          <a:xfrm>
            <a:off x="2016373" y="5574410"/>
            <a:ext cx="2099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E" b="1" dirty="0"/>
              <a:t>09 January 2023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3D5B1A-8859-D325-B3E9-239D08CC52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" t="31930" r="40039" b="19772"/>
          <a:stretch/>
        </p:blipFill>
        <p:spPr>
          <a:xfrm>
            <a:off x="1080512" y="2558770"/>
            <a:ext cx="4675173" cy="252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42C6F9-4444-5FA6-9667-0468651EFA28}"/>
              </a:ext>
            </a:extLst>
          </p:cNvPr>
          <p:cNvSpPr txBox="1"/>
          <p:nvPr/>
        </p:nvSpPr>
        <p:spPr>
          <a:xfrm>
            <a:off x="7119423" y="5680854"/>
            <a:ext cx="2099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E" b="1" dirty="0"/>
              <a:t>25 October 2023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C79C866-876A-C456-65F9-90834544F1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1" r="1333" b="24786"/>
          <a:stretch/>
        </p:blipFill>
        <p:spPr>
          <a:xfrm>
            <a:off x="6264150" y="2558770"/>
            <a:ext cx="4847338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2805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F0C14D5-7FDE-9A84-B83C-C87C333B3F4E}"/>
              </a:ext>
            </a:extLst>
          </p:cNvPr>
          <p:cNvSpPr txBox="1"/>
          <p:nvPr/>
        </p:nvSpPr>
        <p:spPr>
          <a:xfrm>
            <a:off x="551540" y="779676"/>
            <a:ext cx="46971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E" sz="2000" b="1" dirty="0">
                <a:solidFill>
                  <a:schemeClr val="accent1">
                    <a:lumMod val="75000"/>
                  </a:schemeClr>
                </a:solidFill>
              </a:rPr>
              <a:t>Patient’s Photos (Area 4 left arm)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0DF612-1629-BEAB-253B-C5867F0D669D}"/>
              </a:ext>
            </a:extLst>
          </p:cNvPr>
          <p:cNvSpPr txBox="1"/>
          <p:nvPr/>
        </p:nvSpPr>
        <p:spPr>
          <a:xfrm>
            <a:off x="2266830" y="5599202"/>
            <a:ext cx="2099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E" b="1" dirty="0"/>
              <a:t>09 January 2023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722912-0AF3-4B22-1FEA-09C0FB7A5B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8" t="43336" r="32688" b="14549"/>
          <a:stretch/>
        </p:blipFill>
        <p:spPr>
          <a:xfrm>
            <a:off x="537579" y="2651760"/>
            <a:ext cx="5558421" cy="27000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0162552-2511-F3A7-131A-384E612469BD}"/>
              </a:ext>
            </a:extLst>
          </p:cNvPr>
          <p:cNvSpPr txBox="1"/>
          <p:nvPr/>
        </p:nvSpPr>
        <p:spPr>
          <a:xfrm>
            <a:off x="7950785" y="5583988"/>
            <a:ext cx="2099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E" b="1" dirty="0"/>
              <a:t>25 October 2023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51D0126-2E09-0676-414D-8F03A6AFA5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3" t="611" r="11431" b="2858"/>
          <a:stretch/>
        </p:blipFill>
        <p:spPr>
          <a:xfrm rot="16200000">
            <a:off x="7650744" y="1353049"/>
            <a:ext cx="2700001" cy="5297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37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4715C32-E447-864B-9953-17AA8E1DF04E}"/>
              </a:ext>
            </a:extLst>
          </p:cNvPr>
          <p:cNvSpPr txBox="1"/>
          <p:nvPr/>
        </p:nvSpPr>
        <p:spPr>
          <a:xfrm>
            <a:off x="1322832" y="1554480"/>
            <a:ext cx="910742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E" sz="2000" b="1" dirty="0">
                <a:solidFill>
                  <a:schemeClr val="accent1">
                    <a:lumMod val="75000"/>
                  </a:schemeClr>
                </a:solidFill>
              </a:rPr>
              <a:t>Patient Information:</a:t>
            </a:r>
          </a:p>
          <a:p>
            <a:endParaRPr lang="en-AE" sz="2000" dirty="0"/>
          </a:p>
          <a:p>
            <a:r>
              <a:rPr lang="en-AE" sz="2000" b="1" dirty="0">
                <a:solidFill>
                  <a:schemeClr val="accent1">
                    <a:lumMod val="75000"/>
                  </a:schemeClr>
                </a:solidFill>
              </a:rPr>
              <a:t>Patient Name:</a:t>
            </a:r>
            <a:r>
              <a:rPr lang="en-AE" sz="2000" dirty="0"/>
              <a:t>		Youssef Farah Saad Zaky</a:t>
            </a:r>
          </a:p>
          <a:p>
            <a:r>
              <a:rPr lang="en-AE" sz="2000" b="1" dirty="0">
                <a:solidFill>
                  <a:schemeClr val="accent1">
                    <a:lumMod val="75000"/>
                  </a:schemeClr>
                </a:solidFill>
              </a:rPr>
              <a:t>MRN:	</a:t>
            </a:r>
            <a:r>
              <a:rPr lang="en-AE" sz="2000" dirty="0"/>
              <a:t>		22187</a:t>
            </a:r>
          </a:p>
          <a:p>
            <a:r>
              <a:rPr lang="en-AE" sz="2000" b="1" dirty="0">
                <a:solidFill>
                  <a:schemeClr val="accent1">
                    <a:lumMod val="75000"/>
                  </a:schemeClr>
                </a:solidFill>
              </a:rPr>
              <a:t>Mobile Number:</a:t>
            </a:r>
            <a:r>
              <a:rPr lang="en-AE" sz="2000" dirty="0"/>
              <a:t>	0564574486</a:t>
            </a:r>
          </a:p>
          <a:p>
            <a:r>
              <a:rPr lang="en-AE" sz="2000" b="1" dirty="0">
                <a:solidFill>
                  <a:schemeClr val="accent1">
                    <a:lumMod val="75000"/>
                  </a:schemeClr>
                </a:solidFill>
              </a:rPr>
              <a:t>Date of Birth:  </a:t>
            </a:r>
            <a:r>
              <a:rPr lang="en-AE" sz="2000" dirty="0"/>
              <a:t>		15 August 1992</a:t>
            </a:r>
          </a:p>
          <a:p>
            <a:r>
              <a:rPr lang="en-AE" sz="2000" b="1" dirty="0">
                <a:solidFill>
                  <a:schemeClr val="accent1">
                    <a:lumMod val="75000"/>
                  </a:schemeClr>
                </a:solidFill>
              </a:rPr>
              <a:t>Age:</a:t>
            </a:r>
            <a:r>
              <a:rPr lang="en-AE" sz="2000" dirty="0"/>
              <a:t>			31 yrs old</a:t>
            </a:r>
          </a:p>
          <a:p>
            <a:r>
              <a:rPr lang="en-AE" sz="2000" b="1" dirty="0">
                <a:solidFill>
                  <a:schemeClr val="accent1">
                    <a:lumMod val="75000"/>
                  </a:schemeClr>
                </a:solidFill>
              </a:rPr>
              <a:t>Nationality:</a:t>
            </a:r>
            <a:r>
              <a:rPr lang="en-AE" sz="2000" dirty="0"/>
              <a:t>		Egypt</a:t>
            </a:r>
          </a:p>
          <a:p>
            <a:r>
              <a:rPr lang="en-AE" sz="2000" b="1" dirty="0">
                <a:solidFill>
                  <a:schemeClr val="accent1">
                    <a:lumMod val="75000"/>
                  </a:schemeClr>
                </a:solidFill>
              </a:rPr>
              <a:t>Gender:</a:t>
            </a:r>
            <a:r>
              <a:rPr lang="en-AE" sz="2000" dirty="0"/>
              <a:t>		Male</a:t>
            </a:r>
          </a:p>
          <a:p>
            <a:r>
              <a:rPr lang="en-AE" sz="2000" b="1" dirty="0">
                <a:solidFill>
                  <a:schemeClr val="accent1">
                    <a:lumMod val="75000"/>
                  </a:schemeClr>
                </a:solidFill>
              </a:rPr>
              <a:t>Emirates ID No.:</a:t>
            </a:r>
            <a:r>
              <a:rPr lang="en-AE" sz="2000" dirty="0"/>
              <a:t>	784-1992-8503208-4</a:t>
            </a:r>
          </a:p>
          <a:p>
            <a:endParaRPr lang="en-AE" sz="2000" dirty="0"/>
          </a:p>
          <a:p>
            <a:endParaRPr lang="en-AE" sz="2000" dirty="0"/>
          </a:p>
          <a:p>
            <a:r>
              <a:rPr lang="en-AE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688357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3D4CDB6-6218-2691-2A26-73DF4D47A1F8}"/>
              </a:ext>
            </a:extLst>
          </p:cNvPr>
          <p:cNvSpPr txBox="1"/>
          <p:nvPr/>
        </p:nvSpPr>
        <p:spPr>
          <a:xfrm>
            <a:off x="551540" y="779676"/>
            <a:ext cx="4242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E" sz="2000" b="1" dirty="0">
                <a:solidFill>
                  <a:schemeClr val="accent1">
                    <a:lumMod val="75000"/>
                  </a:schemeClr>
                </a:solidFill>
              </a:rPr>
              <a:t>Patient’s Photos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9CC4A0-D662-09A7-11F8-2737052D7FCD}"/>
              </a:ext>
            </a:extLst>
          </p:cNvPr>
          <p:cNvSpPr txBox="1"/>
          <p:nvPr/>
        </p:nvSpPr>
        <p:spPr>
          <a:xfrm>
            <a:off x="551540" y="779676"/>
            <a:ext cx="4861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E" sz="2000" b="1" dirty="0">
                <a:solidFill>
                  <a:schemeClr val="accent1">
                    <a:lumMod val="75000"/>
                  </a:schemeClr>
                </a:solidFill>
              </a:rPr>
              <a:t>Patient’s Photos (Area 5 left hand)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96DF5F-79A5-796B-48E7-E2D1CA756602}"/>
              </a:ext>
            </a:extLst>
          </p:cNvPr>
          <p:cNvSpPr txBox="1"/>
          <p:nvPr/>
        </p:nvSpPr>
        <p:spPr>
          <a:xfrm>
            <a:off x="2826358" y="5624178"/>
            <a:ext cx="258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E" b="1" dirty="0"/>
              <a:t>12 September 2023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3842F1-8DE0-3821-E1AE-C5F356570BF3}"/>
              </a:ext>
            </a:extLst>
          </p:cNvPr>
          <p:cNvSpPr txBox="1"/>
          <p:nvPr/>
        </p:nvSpPr>
        <p:spPr>
          <a:xfrm>
            <a:off x="7777791" y="5668458"/>
            <a:ext cx="2099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E" b="1" dirty="0"/>
              <a:t>25 October 2023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10C5225-A31B-70D8-ACED-3543CCA5F3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1" t="351" r="23427" b="10012"/>
          <a:stretch/>
        </p:blipFill>
        <p:spPr>
          <a:xfrm>
            <a:off x="1997289" y="1348458"/>
            <a:ext cx="4019483" cy="4320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93CCBDD-BA5E-7F52-1B07-CDCC9C050E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9" b="16599"/>
          <a:stretch/>
        </p:blipFill>
        <p:spPr>
          <a:xfrm rot="5400000">
            <a:off x="6324711" y="1798458"/>
            <a:ext cx="4320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954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5EDE4AC-8096-E640-AC77-78F1F8E823D3}"/>
              </a:ext>
            </a:extLst>
          </p:cNvPr>
          <p:cNvSpPr txBox="1"/>
          <p:nvPr/>
        </p:nvSpPr>
        <p:spPr>
          <a:xfrm>
            <a:off x="1170432" y="1621375"/>
            <a:ext cx="879652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E" sz="2000" b="1" dirty="0">
                <a:solidFill>
                  <a:schemeClr val="accent1">
                    <a:lumMod val="75000"/>
                  </a:schemeClr>
                </a:solidFill>
              </a:rPr>
              <a:t>09 January 2023</a:t>
            </a:r>
          </a:p>
          <a:p>
            <a:endParaRPr lang="en-AE" sz="20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AE" sz="2000" b="1" dirty="0">
                <a:solidFill>
                  <a:schemeClr val="accent1">
                    <a:lumMod val="75000"/>
                  </a:schemeClr>
                </a:solidFill>
              </a:rPr>
              <a:t>Doctor’s Treatment Plan:</a:t>
            </a:r>
          </a:p>
          <a:p>
            <a:endParaRPr lang="en-AE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Steroid injection monthly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i="0" dirty="0">
              <a:solidFill>
                <a:schemeClr val="tx1">
                  <a:lumMod val="95000"/>
                  <a:lumOff val="5000"/>
                </a:schemeClr>
              </a:solidFill>
              <a:effectLst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Fractional laser +SVF or healer monthly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i="0" dirty="0">
              <a:solidFill>
                <a:schemeClr val="tx1">
                  <a:lumMod val="95000"/>
                  <a:lumOff val="5000"/>
                </a:schemeClr>
              </a:solidFill>
              <a:effectLst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RF </a:t>
            </a:r>
            <a:r>
              <a:rPr lang="en-US" sz="200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Microneedling</a:t>
            </a:r>
            <a:r>
              <a:rPr lang="en-US" sz="200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 + exosome monthly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Hair Exosome on scalp</a:t>
            </a:r>
          </a:p>
          <a:p>
            <a:b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AE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25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7295F0-F1C0-E9D8-CEBD-C4BF8D62906A}"/>
              </a:ext>
            </a:extLst>
          </p:cNvPr>
          <p:cNvSpPr txBox="1"/>
          <p:nvPr/>
        </p:nvSpPr>
        <p:spPr>
          <a:xfrm>
            <a:off x="1170432" y="725263"/>
            <a:ext cx="8796528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E" sz="2000" b="1" dirty="0">
                <a:solidFill>
                  <a:schemeClr val="accent1">
                    <a:lumMod val="75000"/>
                  </a:schemeClr>
                </a:solidFill>
              </a:rPr>
              <a:t>12 September 2023</a:t>
            </a:r>
          </a:p>
          <a:p>
            <a:endParaRPr lang="en-AE" sz="20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AE" sz="2000" b="1" dirty="0">
                <a:solidFill>
                  <a:schemeClr val="accent1">
                    <a:lumMod val="75000"/>
                  </a:schemeClr>
                </a:solidFill>
              </a:rPr>
              <a:t>Doctor’s Treatment Plan:</a:t>
            </a:r>
          </a:p>
          <a:p>
            <a:endParaRPr lang="en-AE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Area 1 (left face) Fractional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b="0" i="0" dirty="0">
              <a:solidFill>
                <a:schemeClr val="tx1">
                  <a:lumMod val="95000"/>
                  <a:lumOff val="5000"/>
                </a:schemeClr>
              </a:solidFill>
              <a:effectLst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Area 2 (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scalp)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Multifrax</a:t>
            </a:r>
            <a:endParaRPr lang="en-US" sz="2000" b="0" i="0" dirty="0">
              <a:solidFill>
                <a:schemeClr val="tx1">
                  <a:lumMod val="95000"/>
                  <a:lumOff val="5000"/>
                </a:schemeClr>
              </a:solidFill>
              <a:effectLst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b="0" i="0" dirty="0">
              <a:solidFill>
                <a:schemeClr val="tx1">
                  <a:lumMod val="95000"/>
                  <a:lumOff val="5000"/>
                </a:schemeClr>
              </a:solidFill>
              <a:effectLst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Area 3 (left shoulder) Pico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b="0" i="0" dirty="0">
              <a:solidFill>
                <a:schemeClr val="tx1">
                  <a:lumMod val="95000"/>
                  <a:lumOff val="5000"/>
                </a:schemeClr>
              </a:solidFill>
              <a:effectLst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Area 4 (left elbow, left arm) Fractional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b="0" i="0" dirty="0">
              <a:solidFill>
                <a:schemeClr val="tx1">
                  <a:lumMod val="95000"/>
                  <a:lumOff val="5000"/>
                </a:schemeClr>
              </a:solidFill>
              <a:effectLst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Area 5 (left hand) RF Micro Needling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b="0" i="0" dirty="0">
              <a:solidFill>
                <a:schemeClr val="tx1">
                  <a:lumMod val="95000"/>
                  <a:lumOff val="5000"/>
                </a:schemeClr>
              </a:solidFill>
              <a:effectLst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One month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Renuva</a:t>
            </a:r>
            <a:endParaRPr lang="en-US" sz="2000" b="0" i="0" dirty="0">
              <a:solidFill>
                <a:schemeClr val="tx1">
                  <a:lumMod val="95000"/>
                  <a:lumOff val="5000"/>
                </a:schemeClr>
              </a:solidFill>
              <a:effectLst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b="0" i="0" dirty="0">
              <a:solidFill>
                <a:schemeClr val="tx1">
                  <a:lumMod val="95000"/>
                  <a:lumOff val="5000"/>
                </a:schemeClr>
              </a:solidFill>
              <a:effectLst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One month SVF</a:t>
            </a:r>
          </a:p>
          <a:p>
            <a:br>
              <a:rPr lang="en-US" sz="2000" dirty="0"/>
            </a:br>
            <a:endParaRPr lang="en-AE" sz="2000" dirty="0"/>
          </a:p>
        </p:txBody>
      </p:sp>
    </p:spTree>
    <p:extLst>
      <p:ext uri="{BB962C8B-B14F-4D97-AF65-F5344CB8AC3E}">
        <p14:creationId xmlns:p14="http://schemas.microsoft.com/office/powerpoint/2010/main" val="7260759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AA878AD-0D32-D958-5021-45E51C0C7086}"/>
              </a:ext>
            </a:extLst>
          </p:cNvPr>
          <p:cNvSpPr txBox="1"/>
          <p:nvPr/>
        </p:nvSpPr>
        <p:spPr>
          <a:xfrm>
            <a:off x="551540" y="779676"/>
            <a:ext cx="4242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E" sz="2000" b="1" dirty="0">
                <a:solidFill>
                  <a:schemeClr val="accent1">
                    <a:lumMod val="75000"/>
                  </a:schemeClr>
                </a:solidFill>
              </a:rPr>
              <a:t>Patient’s Photos (Area 1 left face)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0B9060-BD8F-5A70-9498-E23335963087}"/>
              </a:ext>
            </a:extLst>
          </p:cNvPr>
          <p:cNvSpPr txBox="1"/>
          <p:nvPr/>
        </p:nvSpPr>
        <p:spPr>
          <a:xfrm>
            <a:off x="2826358" y="5624178"/>
            <a:ext cx="2099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E" b="1" dirty="0"/>
              <a:t>09 January 2023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0C7F51-867A-2EB8-122D-B51EA9831D01}"/>
              </a:ext>
            </a:extLst>
          </p:cNvPr>
          <p:cNvSpPr txBox="1"/>
          <p:nvPr/>
        </p:nvSpPr>
        <p:spPr>
          <a:xfrm>
            <a:off x="7777791" y="5668458"/>
            <a:ext cx="2099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E" b="1" dirty="0"/>
              <a:t>22 June 2023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51FF89-C4BA-3021-6B49-A2B9ABE3FC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2" t="1016" r="18431" b="1147"/>
          <a:stretch/>
        </p:blipFill>
        <p:spPr>
          <a:xfrm>
            <a:off x="1658506" y="1320408"/>
            <a:ext cx="4316772" cy="432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F1B85F-CD39-CF59-8C07-E8A672842A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1" r="29373" b="2162"/>
          <a:stretch/>
        </p:blipFill>
        <p:spPr>
          <a:xfrm>
            <a:off x="6216722" y="1320408"/>
            <a:ext cx="4316772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0152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015C0EF7-FC40-EFA1-EBA4-AB9B32C9B363}"/>
              </a:ext>
            </a:extLst>
          </p:cNvPr>
          <p:cNvSpPr txBox="1"/>
          <p:nvPr/>
        </p:nvSpPr>
        <p:spPr>
          <a:xfrm>
            <a:off x="551540" y="779676"/>
            <a:ext cx="4242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E" sz="2000" b="1" dirty="0">
                <a:solidFill>
                  <a:schemeClr val="accent1">
                    <a:lumMod val="75000"/>
                  </a:schemeClr>
                </a:solidFill>
              </a:rPr>
              <a:t>Patient’s Photos (Area 2 scalp)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D0AF541-DC81-8B0F-23CF-9B7EC06C9638}"/>
              </a:ext>
            </a:extLst>
          </p:cNvPr>
          <p:cNvSpPr txBox="1"/>
          <p:nvPr/>
        </p:nvSpPr>
        <p:spPr>
          <a:xfrm>
            <a:off x="2826358" y="5624178"/>
            <a:ext cx="2099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E" b="1" dirty="0"/>
              <a:t>09 January 2023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DF20A79-E40F-6C71-0BFD-B8AB8E8C0CCA}"/>
              </a:ext>
            </a:extLst>
          </p:cNvPr>
          <p:cNvSpPr txBox="1"/>
          <p:nvPr/>
        </p:nvSpPr>
        <p:spPr>
          <a:xfrm>
            <a:off x="7777791" y="5668458"/>
            <a:ext cx="2099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E" b="1" dirty="0"/>
              <a:t>22 June 2023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210D70E-BD07-7B06-734B-47DBAEE7BF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5" r="19314"/>
          <a:stretch/>
        </p:blipFill>
        <p:spPr>
          <a:xfrm>
            <a:off x="1917069" y="1348458"/>
            <a:ext cx="3918494" cy="4320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DDF2637-AD4A-3D2F-702E-C388F43C2C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4" r="25176"/>
          <a:stretch/>
        </p:blipFill>
        <p:spPr>
          <a:xfrm>
            <a:off x="6356439" y="1348458"/>
            <a:ext cx="3918494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7135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4EC213F0-9508-DC51-C046-ECBFE8746668}"/>
              </a:ext>
            </a:extLst>
          </p:cNvPr>
          <p:cNvSpPr txBox="1"/>
          <p:nvPr/>
        </p:nvSpPr>
        <p:spPr>
          <a:xfrm>
            <a:off x="551540" y="779676"/>
            <a:ext cx="49531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E" sz="2000" b="1" dirty="0">
                <a:solidFill>
                  <a:schemeClr val="accent1">
                    <a:lumMod val="75000"/>
                  </a:schemeClr>
                </a:solidFill>
              </a:rPr>
              <a:t>Patient’s Photos (Area 3 left shoulder)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69B0F6-9B08-C616-AAB4-0A48B79AA7F6}"/>
              </a:ext>
            </a:extLst>
          </p:cNvPr>
          <p:cNvSpPr txBox="1"/>
          <p:nvPr/>
        </p:nvSpPr>
        <p:spPr>
          <a:xfrm>
            <a:off x="2826358" y="5624178"/>
            <a:ext cx="2099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E" b="1" dirty="0"/>
              <a:t>09 January 2023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64CA64-C7D8-0454-1BC2-DC91AAEB5CD1}"/>
              </a:ext>
            </a:extLst>
          </p:cNvPr>
          <p:cNvSpPr txBox="1"/>
          <p:nvPr/>
        </p:nvSpPr>
        <p:spPr>
          <a:xfrm>
            <a:off x="7777791" y="5668458"/>
            <a:ext cx="2099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E" b="1" dirty="0"/>
              <a:t>22 June 2023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203A6E5-9FE2-551F-0926-8D74430B54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0" t="29334" r="29867" b="17067"/>
          <a:stretch/>
        </p:blipFill>
        <p:spPr>
          <a:xfrm rot="5400000">
            <a:off x="1581972" y="1441145"/>
            <a:ext cx="4325373" cy="4140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D7D21DB-5BB9-65DE-26CA-B217535D0E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10" t="11576" r="25726"/>
          <a:stretch/>
        </p:blipFill>
        <p:spPr>
          <a:xfrm>
            <a:off x="6377342" y="1348458"/>
            <a:ext cx="3500366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1602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ABAE6742-09EF-2496-0F6F-CF974386A25D}"/>
              </a:ext>
            </a:extLst>
          </p:cNvPr>
          <p:cNvSpPr txBox="1"/>
          <p:nvPr/>
        </p:nvSpPr>
        <p:spPr>
          <a:xfrm>
            <a:off x="551540" y="779676"/>
            <a:ext cx="46971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E" sz="2000" b="1" dirty="0">
                <a:solidFill>
                  <a:schemeClr val="accent1">
                    <a:lumMod val="75000"/>
                  </a:schemeClr>
                </a:solidFill>
              </a:rPr>
              <a:t>Patient’s Photos (Area 4 left elbow)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14CF41E-2D28-2BF4-CEBC-66C4E49C2F88}"/>
              </a:ext>
            </a:extLst>
          </p:cNvPr>
          <p:cNvSpPr txBox="1"/>
          <p:nvPr/>
        </p:nvSpPr>
        <p:spPr>
          <a:xfrm>
            <a:off x="2016373" y="5574410"/>
            <a:ext cx="2099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E" b="1" dirty="0"/>
              <a:t>09 January 2023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558366F-3F3F-1469-ACF3-7F10B724FF40}"/>
              </a:ext>
            </a:extLst>
          </p:cNvPr>
          <p:cNvSpPr txBox="1"/>
          <p:nvPr/>
        </p:nvSpPr>
        <p:spPr>
          <a:xfrm>
            <a:off x="8075712" y="5574410"/>
            <a:ext cx="2099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E" b="1" dirty="0"/>
              <a:t>22 June 2023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42371EC-00FA-1735-52A7-B03D5DBF6D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" t="28212" r="14680" b="15388"/>
          <a:stretch/>
        </p:blipFill>
        <p:spPr>
          <a:xfrm>
            <a:off x="214752" y="2558770"/>
            <a:ext cx="5703160" cy="2520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E4A64E4-1BCC-C3E1-6609-DAC06FCE07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70" b="15647"/>
          <a:stretch/>
        </p:blipFill>
        <p:spPr>
          <a:xfrm>
            <a:off x="6096000" y="2558770"/>
            <a:ext cx="5471749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1228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39D1837E-C13E-82F8-CB9A-5D4893E9C807}"/>
              </a:ext>
            </a:extLst>
          </p:cNvPr>
          <p:cNvSpPr txBox="1"/>
          <p:nvPr/>
        </p:nvSpPr>
        <p:spPr>
          <a:xfrm>
            <a:off x="551540" y="779676"/>
            <a:ext cx="46971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E" sz="2000" b="1" dirty="0">
                <a:solidFill>
                  <a:schemeClr val="accent1">
                    <a:lumMod val="75000"/>
                  </a:schemeClr>
                </a:solidFill>
              </a:rPr>
              <a:t>Patient’s Photos (Area 4 left arm)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6A82D2-CF93-E0E4-14C3-C036EB128D58}"/>
              </a:ext>
            </a:extLst>
          </p:cNvPr>
          <p:cNvSpPr txBox="1"/>
          <p:nvPr/>
        </p:nvSpPr>
        <p:spPr>
          <a:xfrm>
            <a:off x="2016373" y="5574410"/>
            <a:ext cx="2099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E" b="1" dirty="0"/>
              <a:t>09 January 2023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968296-AFD3-69DD-ADE6-89425AB9B6B4}"/>
              </a:ext>
            </a:extLst>
          </p:cNvPr>
          <p:cNvSpPr txBox="1"/>
          <p:nvPr/>
        </p:nvSpPr>
        <p:spPr>
          <a:xfrm>
            <a:off x="8075712" y="5574410"/>
            <a:ext cx="2099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E" b="1" dirty="0"/>
              <a:t>22 June 2023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89517A7-7B3E-6E14-0EDB-4DFEEB4544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7" t="32178" r="13378" b="8232"/>
          <a:stretch/>
        </p:blipFill>
        <p:spPr>
          <a:xfrm>
            <a:off x="252180" y="2188144"/>
            <a:ext cx="5972565" cy="2880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55E6565-91D8-1E42-F15B-80B2AF3BD4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22030" r="-1" b="7233"/>
          <a:stretch/>
        </p:blipFill>
        <p:spPr>
          <a:xfrm>
            <a:off x="6275663" y="2188144"/>
            <a:ext cx="5700014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495456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553DB206-E3AB-4C9A-9EEF-F632DD63E9C0}" vid="{832D83F7-5ADC-4954-AE88-108B1ABCC38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3694</TotalTime>
  <Words>379</Words>
  <Application>Microsoft Macintosh PowerPoint</Application>
  <PresentationFormat>Widescreen</PresentationFormat>
  <Paragraphs>102</Paragraphs>
  <Slides>20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Times New Roman</vt:lpstr>
      <vt:lpstr>Theme1</vt:lpstr>
      <vt:lpstr>Case Report Patient 22187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Abanoub Maher</dc:creator>
  <cp:lastModifiedBy>Jasmin Santillan</cp:lastModifiedBy>
  <cp:revision>234</cp:revision>
  <cp:lastPrinted>2020-12-08T11:28:51Z</cp:lastPrinted>
  <dcterms:created xsi:type="dcterms:W3CDTF">2020-11-21T10:07:18Z</dcterms:created>
  <dcterms:modified xsi:type="dcterms:W3CDTF">2023-11-02T11:03:49Z</dcterms:modified>
</cp:coreProperties>
</file>